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Raleway"/>
      <p:regular r:id="rId39"/>
      <p:bold r:id="rId40"/>
      <p:italic r:id="rId41"/>
      <p:boldItalic r:id="rId42"/>
    </p:embeddedFont>
    <p:embeddedFont>
      <p:font typeface="Proxima Nova"/>
      <p:regular r:id="rId43"/>
      <p:bold r:id="rId44"/>
      <p:italic r:id="rId45"/>
      <p:boldItalic r:id="rId46"/>
    </p:embeddedFont>
    <p:embeddedFont>
      <p:font typeface="Roboto"/>
      <p:regular r:id="rId47"/>
      <p:bold r:id="rId48"/>
      <p:italic r:id="rId49"/>
      <p:boldItalic r:id="rId50"/>
    </p:embeddedFont>
    <p:embeddedFont>
      <p:font typeface="Source Sans Pr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D44774-EEF6-4709-BBAF-1A7263B18020}">
  <a:tblStyle styleId="{62D44774-EEF6-4709-BBAF-1A7263B1802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bold.fntdata"/><Relationship Id="rId42" Type="http://schemas.openxmlformats.org/officeDocument/2006/relationships/font" Target="fonts/Raleway-boldItalic.fntdata"/><Relationship Id="rId41" Type="http://schemas.openxmlformats.org/officeDocument/2006/relationships/font" Target="fonts/Raleway-italic.fntdata"/><Relationship Id="rId44" Type="http://schemas.openxmlformats.org/officeDocument/2006/relationships/font" Target="fonts/ProximaNova-bold.fntdata"/><Relationship Id="rId43" Type="http://schemas.openxmlformats.org/officeDocument/2006/relationships/font" Target="fonts/ProximaNova-regular.fntdata"/><Relationship Id="rId46" Type="http://schemas.openxmlformats.org/officeDocument/2006/relationships/font" Target="fonts/ProximaNova-boldItalic.fntdata"/><Relationship Id="rId45" Type="http://schemas.openxmlformats.org/officeDocument/2006/relationships/font" Target="fonts/ProximaNov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Raleway-regular.fntdata"/><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SourceSansPro-regular.fntdata"/><Relationship Id="rId50" Type="http://schemas.openxmlformats.org/officeDocument/2006/relationships/font" Target="fonts/Roboto-boldItalic.fntdata"/><Relationship Id="rId53" Type="http://schemas.openxmlformats.org/officeDocument/2006/relationships/font" Target="fonts/SourceSansPro-italic.fntdata"/><Relationship Id="rId52" Type="http://schemas.openxmlformats.org/officeDocument/2006/relationships/font" Target="fonts/SourceSansPro-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SourceSansPr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everyone for joining our working group teach-in today. </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spcBef>
                <a:spcPts val="12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d63b915ab0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d63b915ab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63b915ab0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d63b915ab0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63b915ab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63b915ab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d63b915ab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d63b915ab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d63b915ab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d63b915ab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63b915ab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d63b915ab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d86e52137d_0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d86e52137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a:t>
            </a:r>
            <a:r>
              <a:rPr lang="en"/>
              <a:t>going</a:t>
            </a:r>
            <a:r>
              <a:rPr lang="en"/>
              <a:t> to now give an overview of </a:t>
            </a:r>
            <a:r>
              <a:rPr lang="en"/>
              <a:t>the</a:t>
            </a:r>
            <a:r>
              <a:rPr lang="en"/>
              <a:t> </a:t>
            </a:r>
            <a:r>
              <a:rPr lang="en"/>
              <a:t>Nutrition</a:t>
            </a:r>
            <a:r>
              <a:rPr lang="en"/>
              <a:t> Equity Act that was </a:t>
            </a:r>
            <a:r>
              <a:rPr lang="en"/>
              <a:t>introduced</a:t>
            </a:r>
            <a:r>
              <a:rPr lang="en"/>
              <a:t> this past month. </a:t>
            </a:r>
            <a:endParaRPr/>
          </a:p>
          <a:p>
            <a:pPr indent="0" lvl="0" marL="0" rtl="0" algn="l">
              <a:spcBef>
                <a:spcPts val="0"/>
              </a:spcBef>
              <a:spcAft>
                <a:spcPts val="0"/>
              </a:spcAft>
              <a:buNone/>
            </a:pPr>
            <a:r>
              <a:rPr lang="en"/>
              <a:t>The bill was introduced by six council members: Nadeau, Cheh, </a:t>
            </a:r>
            <a:r>
              <a:rPr lang="en"/>
              <a:t>Bonds, SIlvermen, Allen and Mendelson. .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8d70ae5fd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8d70ae5f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chemeClr val="lt1"/>
                </a:highlight>
              </a:rPr>
              <a:t>The goals are generally: </a:t>
            </a:r>
            <a:endParaRPr b="1">
              <a:solidFill>
                <a:schemeClr val="dk1"/>
              </a:solidFill>
              <a:highlight>
                <a:schemeClr val="lt1"/>
              </a:highlight>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highlight>
                  <a:schemeClr val="lt1"/>
                </a:highlight>
              </a:rPr>
              <a:t>To reduce consumption of sugary drinks, which is tied to diet-related chronic diseases like diabetes and heart disease</a:t>
            </a:r>
            <a:endParaRPr>
              <a:solidFill>
                <a:schemeClr val="dk1"/>
              </a:solidFill>
              <a:highlight>
                <a:schemeClr val="lt1"/>
              </a:highlight>
            </a:endParaRPr>
          </a:p>
          <a:p>
            <a:pPr indent="-298450" lvl="0" marL="457200" rtl="0" algn="l">
              <a:lnSpc>
                <a:spcPct val="115000"/>
              </a:lnSpc>
              <a:spcBef>
                <a:spcPts val="0"/>
              </a:spcBef>
              <a:spcAft>
                <a:spcPts val="0"/>
              </a:spcAft>
              <a:buClr>
                <a:schemeClr val="dk1"/>
              </a:buClr>
              <a:buSzPts val="1100"/>
              <a:buFont typeface="Arial"/>
              <a:buChar char="-"/>
            </a:pPr>
            <a:r>
              <a:rPr lang="en">
                <a:solidFill>
                  <a:schemeClr val="dk1"/>
                </a:solidFill>
                <a:highlight>
                  <a:schemeClr val="lt1"/>
                </a:highlight>
              </a:rPr>
              <a:t>To raise revenue for local governments, often focused on health, wellness, and early childhood programs</a:t>
            </a:r>
            <a:endParaRPr>
              <a:solidFill>
                <a:schemeClr val="dk1"/>
              </a:solidFill>
              <a:highlight>
                <a:schemeClr val="lt1"/>
              </a:highlight>
            </a:endParaRPr>
          </a:p>
          <a:p>
            <a:pPr indent="0" lvl="0" marL="0" rtl="0" algn="l">
              <a:lnSpc>
                <a:spcPct val="115000"/>
              </a:lnSpc>
              <a:spcBef>
                <a:spcPts val="0"/>
              </a:spcBef>
              <a:spcAft>
                <a:spcPts val="0"/>
              </a:spcAft>
              <a:buNone/>
            </a:pPr>
            <a:r>
              <a:t/>
            </a:r>
            <a:endParaRPr>
              <a:solidFill>
                <a:schemeClr val="dk1"/>
              </a:solidFill>
              <a:highlight>
                <a:schemeClr val="lt1"/>
              </a:highlight>
            </a:endParaRPr>
          </a:p>
          <a:p>
            <a:pPr indent="0" lvl="0" marL="0" rtl="0" algn="l">
              <a:lnSpc>
                <a:spcPct val="115000"/>
              </a:lnSpc>
              <a:spcBef>
                <a:spcPts val="0"/>
              </a:spcBef>
              <a:spcAft>
                <a:spcPts val="0"/>
              </a:spcAft>
              <a:buClr>
                <a:srgbClr val="611BB8"/>
              </a:buClr>
              <a:buSzPts val="1100"/>
              <a:buFont typeface="Arial"/>
              <a:buNone/>
            </a:pPr>
            <a:r>
              <a:rPr lang="en">
                <a:solidFill>
                  <a:srgbClr val="611BB8"/>
                </a:solidFill>
                <a:highlight>
                  <a:schemeClr val="lt1"/>
                </a:highlight>
              </a:rPr>
              <a:t>Over the past ten years, many cities in the U.S. have implemented excise taxes on sugary drinks. </a:t>
            </a:r>
            <a:endParaRPr>
              <a:solidFill>
                <a:srgbClr val="611BB8"/>
              </a:solidFill>
            </a:endParaRPr>
          </a:p>
          <a:p>
            <a:pPr indent="0" lvl="0" marL="0" rtl="0" algn="l">
              <a:lnSpc>
                <a:spcPct val="115000"/>
              </a:lnSpc>
              <a:spcBef>
                <a:spcPts val="0"/>
              </a:spcBef>
              <a:spcAft>
                <a:spcPts val="0"/>
              </a:spcAft>
              <a:buClr>
                <a:schemeClr val="dk1"/>
              </a:buClr>
              <a:buSzPts val="1100"/>
              <a:buFont typeface="Arial"/>
              <a:buNone/>
            </a:pPr>
            <a:r>
              <a:rPr lang="en">
                <a:solidFill>
                  <a:srgbClr val="611BB8"/>
                </a:solidFill>
              </a:rPr>
              <a:t>Distributors have to pay the </a:t>
            </a:r>
            <a:r>
              <a:rPr b="1" lang="en">
                <a:solidFill>
                  <a:srgbClr val="611BB8"/>
                </a:solidFill>
              </a:rPr>
              <a:t>excise tax</a:t>
            </a:r>
            <a:r>
              <a:rPr lang="en">
                <a:solidFill>
                  <a:srgbClr val="611BB8"/>
                </a:solidFill>
              </a:rPr>
              <a:t> who generally pass the cost onto consumers, </a:t>
            </a:r>
            <a:endParaRPr>
              <a:solidFill>
                <a:srgbClr val="611BB8"/>
              </a:solidFill>
            </a:endParaRPr>
          </a:p>
          <a:p>
            <a:pPr indent="0" lvl="0" marL="0" rtl="0" algn="l">
              <a:lnSpc>
                <a:spcPct val="115000"/>
              </a:lnSpc>
              <a:spcBef>
                <a:spcPts val="0"/>
              </a:spcBef>
              <a:spcAft>
                <a:spcPts val="0"/>
              </a:spcAft>
              <a:buClr>
                <a:schemeClr val="dk1"/>
              </a:buClr>
              <a:buSzPts val="1100"/>
              <a:buFont typeface="Arial"/>
              <a:buNone/>
            </a:pPr>
            <a:r>
              <a:rPr lang="en">
                <a:solidFill>
                  <a:srgbClr val="611BB8"/>
                </a:solidFill>
              </a:rPr>
              <a:t>These taxes, which are levied on distributors (and generally raise prices for consumers) can range from $0.01 per ounce to $0.02 per ounce. This raises the “sticker price” / cost of the beverage. SO this happens on the shelf, not at the counter.</a:t>
            </a:r>
            <a:endParaRPr>
              <a:solidFill>
                <a:srgbClr val="611BB8"/>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611BB8"/>
              </a:solidFill>
            </a:endParaRPr>
          </a:p>
          <a:p>
            <a:pPr indent="0" lvl="0" marL="0" rtl="0" algn="l">
              <a:lnSpc>
                <a:spcPct val="115000"/>
              </a:lnSpc>
              <a:spcBef>
                <a:spcPts val="0"/>
              </a:spcBef>
              <a:spcAft>
                <a:spcPts val="0"/>
              </a:spcAft>
              <a:buClr>
                <a:srgbClr val="611BB8"/>
              </a:buClr>
              <a:buSzPts val="1100"/>
              <a:buFont typeface="Arial"/>
              <a:buNone/>
            </a:pPr>
            <a:r>
              <a:t/>
            </a:r>
            <a:endParaRPr>
              <a:solidFill>
                <a:srgbClr val="611BB8"/>
              </a:solidFill>
            </a:endParaRPr>
          </a:p>
          <a:p>
            <a:pPr indent="0" lvl="0" marL="0" rtl="0" algn="l">
              <a:lnSpc>
                <a:spcPct val="115000"/>
              </a:lnSpc>
              <a:spcBef>
                <a:spcPts val="0"/>
              </a:spcBef>
              <a:spcAft>
                <a:spcPts val="0"/>
              </a:spcAft>
              <a:buNone/>
            </a:pPr>
            <a:r>
              <a:t/>
            </a:r>
            <a:endParaRPr>
              <a:solidFill>
                <a:schemeClr val="dk1"/>
              </a:solidFill>
              <a:highlight>
                <a:schemeClr val="lt1"/>
              </a:highlight>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8d70ae5fd_0_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8d70ae5f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Funds that are </a:t>
            </a:r>
            <a:r>
              <a:rPr lang="en"/>
              <a:t>earmarked</a:t>
            </a:r>
            <a:r>
              <a:rPr lang="en"/>
              <a:t> mean that they need another bill to be passed in order to change them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d8d70ae5fd_0_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d8d70ae5f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c6f73a04f_0_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c6f73a04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what we’ll be </a:t>
            </a:r>
            <a:r>
              <a:rPr lang="en"/>
              <a:t>reviewing</a:t>
            </a:r>
            <a:r>
              <a:rPr lang="en"/>
              <a:t> today.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The FPC has put together an advocacy guide that we will share in teh chat. THis goes into further detail of what we’ll be talking about today.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edcdc40c0_0_1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aedcdc40c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FPC has held several public conversations on the bill, including last month’s public meeting.</a:t>
            </a:r>
            <a:endParaRPr/>
          </a:p>
          <a:p>
            <a:pPr indent="0" lvl="0" marL="0" rtl="0" algn="l">
              <a:spcBef>
                <a:spcPts val="0"/>
              </a:spcBef>
              <a:spcAft>
                <a:spcPts val="0"/>
              </a:spcAft>
              <a:buNone/>
            </a:pPr>
            <a:r>
              <a:rPr lang="en"/>
              <a:t>Specifically, this working group held several discussions, given that achieving nutrition equity is central to their collective work. Through these conversations, we identified several themes that we heard from participants about how to allocate the funds. .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cef8641369_0_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cef864136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d86e52137d_0_9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d86e52137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To do this, we asked our group two questions, and these are the responses</a:t>
            </a:r>
            <a:endParaRPr sz="1800"/>
          </a:p>
          <a:p>
            <a:pPr indent="0" lvl="0" marL="0" rtl="0" algn="l">
              <a:spcBef>
                <a:spcPts val="0"/>
              </a:spcBef>
              <a:spcAft>
                <a:spcPts val="0"/>
              </a:spcAft>
              <a:buNone/>
            </a:pPr>
            <a:r>
              <a:rPr lang="en" sz="1800"/>
              <a:t>As a reminder, </a:t>
            </a:r>
            <a:r>
              <a:rPr lang="en" sz="1800">
                <a:solidFill>
                  <a:schemeClr val="dk1"/>
                </a:solidFill>
                <a:highlight>
                  <a:srgbClr val="FFFFFF"/>
                </a:highlight>
                <a:latin typeface="Times New Roman"/>
                <a:ea typeface="Times New Roman"/>
                <a:cs typeface="Times New Roman"/>
                <a:sym typeface="Times New Roman"/>
              </a:rPr>
              <a:t>the Nutrition and health WG  attracts food and nutrition educators, dietitians, physicians, public health professionals, and community health workers through the Nutrition and Health Working Group. </a:t>
            </a: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63b915c08_1_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63b915c0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And then we asked about allocations. We said..</a:t>
            </a:r>
            <a:endParaRPr sz="1800"/>
          </a:p>
          <a:p>
            <a:pPr indent="0" lvl="0" marL="0" rtl="0" algn="l">
              <a:spcBef>
                <a:spcPts val="0"/>
              </a:spcBef>
              <a:spcAft>
                <a:spcPts val="0"/>
              </a:spcAft>
              <a:buNone/>
            </a:pPr>
            <a:r>
              <a:rPr lang="en" sz="1800"/>
              <a:t>And the number of responses that match each theme.</a:t>
            </a:r>
            <a:endParaRPr sz="18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d86e52137d_0_1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d86e52137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so </a:t>
            </a:r>
            <a:r>
              <a:rPr lang="en"/>
              <a:t>what</a:t>
            </a:r>
            <a:r>
              <a:rPr lang="en"/>
              <a:t> do these themes mean?</a:t>
            </a:r>
            <a:endParaRPr/>
          </a:p>
          <a:p>
            <a:pPr indent="0" lvl="0" marL="0" rtl="0" algn="l">
              <a:spcBef>
                <a:spcPts val="0"/>
              </a:spcBef>
              <a:spcAft>
                <a:spcPts val="0"/>
              </a:spcAft>
              <a:buNone/>
            </a:pPr>
            <a:r>
              <a:rPr lang="en"/>
              <a:t>Therefore, you’ll see on the advocacy guide these three themes for allocation of funds.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d86e52137d_0_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d86e52137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highlight>
                  <a:schemeClr val="lt1"/>
                </a:highlight>
              </a:rPr>
              <a:t>The second theme we heard was to directly address systemic racism. </a:t>
            </a:r>
            <a:endParaRPr b="1">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b="1" lang="en">
                <a:solidFill>
                  <a:schemeClr val="dk1"/>
                </a:solidFill>
                <a:highlight>
                  <a:schemeClr val="lt1"/>
                </a:highlight>
              </a:rPr>
              <a:t>T</a:t>
            </a:r>
            <a:r>
              <a:rPr lang="en">
                <a:solidFill>
                  <a:schemeClr val="dk1"/>
                </a:solidFill>
                <a:highlight>
                  <a:schemeClr val="lt1"/>
                </a:highlight>
              </a:rPr>
              <a:t>he CDC has named racism as a “serious threat to the public’s health. The systemic inequities of the social determinants of health, one’s access to housing, education, wealth, and employment, place communities of color at greater risk for poor health outcomes.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rPr>
              <a:t>We know this to be true in the District, where Black residents are 6 times more likely to die from diabetes-related complications and 3.5 times more likely to live below the poverty level.</a:t>
            </a:r>
            <a:r>
              <a:rPr baseline="30000" lang="en" sz="1400">
                <a:solidFill>
                  <a:schemeClr val="dk1"/>
                </a:solidFill>
                <a:highlight>
                  <a:schemeClr val="lt1"/>
                </a:highlight>
              </a:rPr>
              <a:t>14</a:t>
            </a:r>
            <a:r>
              <a:rPr lang="en">
                <a:solidFill>
                  <a:schemeClr val="dk1"/>
                </a:solidFill>
                <a:highlight>
                  <a:schemeClr val="lt1"/>
                </a:highlight>
              </a:rPr>
              <a:t>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b="1" lang="en">
                <a:solidFill>
                  <a:schemeClr val="dk1"/>
                </a:solidFill>
                <a:highlight>
                  <a:srgbClr val="FFFF00"/>
                </a:highlight>
              </a:rPr>
              <a:t>Allocations such as workforce development and tuition assistance for Black and Latinx residents would more directly address systemic racism and the resultant racial wealth gap.</a:t>
            </a:r>
            <a:endParaRPr b="1" sz="1400">
              <a:solidFill>
                <a:schemeClr val="dk1"/>
              </a:solidFill>
              <a:highlight>
                <a:srgbClr val="FFFF00"/>
              </a:highlight>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d86e52137d_0_3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d86e52137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01F1E"/>
                </a:solidFill>
                <a:highlight>
                  <a:schemeClr val="lt1"/>
                </a:highlight>
              </a:rPr>
              <a:t>As seen during the COVID-19 public health emergency, community food priorities can pivot quickly and it is important to be nimble. </a:t>
            </a:r>
            <a:endParaRPr strike="sngStrike">
              <a:solidFill>
                <a:srgbClr val="201F1E"/>
              </a:solidFill>
              <a:highlight>
                <a:schemeClr val="lt1"/>
              </a:highlight>
            </a:endParaRPr>
          </a:p>
          <a:p>
            <a:pPr indent="0" lvl="0" marL="0" rtl="0" algn="l">
              <a:spcBef>
                <a:spcPts val="0"/>
              </a:spcBef>
              <a:spcAft>
                <a:spcPts val="0"/>
              </a:spcAft>
              <a:buClr>
                <a:schemeClr val="dk1"/>
              </a:buClr>
              <a:buSzPts val="1100"/>
              <a:buFont typeface="Arial"/>
              <a:buNone/>
            </a:pPr>
            <a:r>
              <a:t/>
            </a:r>
            <a:endParaRPr b="1" strike="sngStrike">
              <a:solidFill>
                <a:srgbClr val="201F1E"/>
              </a:solidFill>
              <a:highlight>
                <a:schemeClr val="lt1"/>
              </a:highlight>
            </a:endParaRPr>
          </a:p>
          <a:p>
            <a:pPr indent="0" lvl="0" marL="0" rtl="0" algn="l">
              <a:spcBef>
                <a:spcPts val="0"/>
              </a:spcBef>
              <a:spcAft>
                <a:spcPts val="0"/>
              </a:spcAft>
              <a:buClr>
                <a:schemeClr val="dk1"/>
              </a:buClr>
              <a:buSzPts val="1100"/>
              <a:buFont typeface="Arial"/>
              <a:buNone/>
            </a:pPr>
            <a:r>
              <a:rPr b="1" lang="en">
                <a:solidFill>
                  <a:srgbClr val="201F1E"/>
                </a:solidFill>
                <a:highlight>
                  <a:srgbClr val="FFFF00"/>
                </a:highlight>
              </a:rPr>
              <a:t>In Berkeley, Seattle, and Navajo Nation, on-going community engagement after the bill has passed has helped to ensure that the funds go towards community-defined prioritie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86e52137d_0_1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d86e52137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86cb92f8a3_0_2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6cb92f8a3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d86e52137d_0_4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d86e52137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86cb92f8a3_0_22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86cb92f8a3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know that there are a lot fo strong opinions about this bill. So we want to set some </a:t>
            </a:r>
            <a:r>
              <a:rPr lang="en"/>
              <a:t>housekeeping</a:t>
            </a:r>
            <a:r>
              <a:rPr lang="en"/>
              <a:t> rules so that we can stay on track.</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b="1" lang="en" sz="1200">
                <a:solidFill>
                  <a:schemeClr val="dk1"/>
                </a:solidFill>
              </a:rPr>
              <a:t>The goal of this meeting is to encourage participants to think critically of the proposed legislation, formulate opinions for their own testimony, and provide guidance on how to testify.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Please put all questions in the chat and they will be moderated by FPC members. We will have time for discussion in breakout groups.</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For information about how the bill and its allocations came to be, please send us an email and we can send notes from the Community Engagement meeting that was hosted in December. </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86e52137d_0_4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d86e52137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d86e52137d_0_12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d86e52137d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86e52137d_0_3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d86e52137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6f73a04f_0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6f73a04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d63b915ab0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d63b915ab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63b915ab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d63b915ab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d63b915ab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d63b915ab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d63b915ab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d63b915ab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d63b915ab0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d63b915ab0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s://www.brianneknadeau.com/testify"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mailto:DrJamesLHuang@gmail.com" TargetMode="External"/><Relationship Id="rId4" Type="http://schemas.openxmlformats.org/officeDocument/2006/relationships/hyperlink" Target="mailto:tambra@nativsol.com" TargetMode="External"/><Relationship Id="rId5" Type="http://schemas.openxmlformats.org/officeDocument/2006/relationships/hyperlink" Target="mailto:Kristy.McCarron@ymcadc.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700"/>
              <a:t>May </a:t>
            </a:r>
            <a:r>
              <a:rPr lang="en" sz="3700"/>
              <a:t>Nutrition and Health</a:t>
            </a:r>
            <a:endParaRPr sz="3700"/>
          </a:p>
          <a:p>
            <a:pPr indent="0" lvl="0" marL="0" rtl="0" algn="l">
              <a:spcBef>
                <a:spcPts val="0"/>
              </a:spcBef>
              <a:spcAft>
                <a:spcPts val="0"/>
              </a:spcAft>
              <a:buNone/>
            </a:pPr>
            <a:r>
              <a:rPr lang="en" sz="3700"/>
              <a:t>Teach-In </a:t>
            </a:r>
            <a:endParaRPr sz="3700"/>
          </a:p>
        </p:txBody>
      </p:sp>
      <p:sp>
        <p:nvSpPr>
          <p:cNvPr id="59" name="Google Shape;59;p13"/>
          <p:cNvSpPr txBox="1"/>
          <p:nvPr>
            <p:ph idx="1" type="subTitle"/>
          </p:nvPr>
        </p:nvSpPr>
        <p:spPr>
          <a:xfrm>
            <a:off x="444925" y="1738075"/>
            <a:ext cx="8183700" cy="8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 12, 2021</a:t>
            </a:r>
            <a:endParaRPr sz="2400"/>
          </a:p>
        </p:txBody>
      </p:sp>
      <p:sp>
        <p:nvSpPr>
          <p:cNvPr id="60" name="Google Shape;60;p13"/>
          <p:cNvSpPr txBox="1"/>
          <p:nvPr/>
        </p:nvSpPr>
        <p:spPr>
          <a:xfrm>
            <a:off x="814725" y="3094325"/>
            <a:ext cx="7488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500">
              <a:solidFill>
                <a:srgbClr val="FFFFFF"/>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27" name="Google Shape;127;p2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8" name="Google Shape;128;p22"/>
          <p:cNvPicPr preferRelativeResize="0"/>
          <p:nvPr/>
        </p:nvPicPr>
        <p:blipFill>
          <a:blip r:embed="rId3">
            <a:alphaModFix/>
          </a:blip>
          <a:stretch>
            <a:fillRect/>
          </a:stretch>
        </p:blipFill>
        <p:spPr>
          <a:xfrm>
            <a:off x="0" y="3985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35" name="Google Shape;135;p2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6" name="Google Shape;136;p23"/>
          <p:cNvPicPr preferRelativeResize="0"/>
          <p:nvPr/>
        </p:nvPicPr>
        <p:blipFill>
          <a:blip r:embed="rId3">
            <a:alphaModFix/>
          </a:blip>
          <a:stretch>
            <a:fillRect/>
          </a:stretch>
        </p:blipFill>
        <p:spPr>
          <a:xfrm>
            <a:off x="0" y="39875"/>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43" name="Google Shape;143;p2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4" name="Google Shape;144;p2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51" name="Google Shape;151;p2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2" name="Google Shape;152;p2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59" name="Google Shape;159;p2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0" name="Google Shape;160;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67" name="Google Shape;167;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8" name="Google Shape;168;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490250" y="526350"/>
            <a:ext cx="8000100" cy="154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300"/>
              <a:t>Nutrition Equity Amendment Act of 2021</a:t>
            </a:r>
            <a:endParaRPr sz="4300"/>
          </a:p>
          <a:p>
            <a:pPr indent="0" lvl="0" marL="0" rtl="0" algn="l">
              <a:lnSpc>
                <a:spcPct val="115000"/>
              </a:lnSpc>
              <a:spcBef>
                <a:spcPts val="0"/>
              </a:spcBef>
              <a:spcAft>
                <a:spcPts val="0"/>
              </a:spcAft>
              <a:buNone/>
            </a:pPr>
            <a:r>
              <a:t/>
            </a:r>
            <a:endParaRPr sz="1700">
              <a:solidFill>
                <a:srgbClr val="4285F4"/>
              </a:solidFill>
              <a:latin typeface="Arial"/>
              <a:ea typeface="Arial"/>
              <a:cs typeface="Arial"/>
              <a:sym typeface="Arial"/>
            </a:endParaRPr>
          </a:p>
          <a:p>
            <a:pPr indent="0" lvl="0" marL="0" rtl="0" algn="l">
              <a:lnSpc>
                <a:spcPct val="115000"/>
              </a:lnSpc>
              <a:spcBef>
                <a:spcPts val="0"/>
              </a:spcBef>
              <a:spcAft>
                <a:spcPts val="0"/>
              </a:spcAft>
              <a:buNone/>
            </a:pPr>
            <a:r>
              <a:t/>
            </a:r>
            <a:endParaRPr sz="1700">
              <a:solidFill>
                <a:srgbClr val="4285F4"/>
              </a:solidFill>
              <a:latin typeface="Arial"/>
              <a:ea typeface="Arial"/>
              <a:cs typeface="Arial"/>
              <a:sym typeface="Arial"/>
            </a:endParaRPr>
          </a:p>
          <a:p>
            <a:pPr indent="0" lvl="0" marL="0" rtl="0" algn="l">
              <a:spcBef>
                <a:spcPts val="0"/>
              </a:spcBef>
              <a:spcAft>
                <a:spcPts val="0"/>
              </a:spcAft>
              <a:buNone/>
            </a:pPr>
            <a:r>
              <a:t/>
            </a:r>
            <a:endParaRPr sz="14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7" name="Shape 177"/>
        <p:cNvGrpSpPr/>
        <p:nvPr/>
      </p:nvGrpSpPr>
      <p:grpSpPr>
        <a:xfrm>
          <a:off x="0" y="0"/>
          <a:ext cx="0" cy="0"/>
          <a:chOff x="0" y="0"/>
          <a:chExt cx="0" cy="0"/>
        </a:xfrm>
      </p:grpSpPr>
      <p:sp>
        <p:nvSpPr>
          <p:cNvPr id="178" name="Google Shape;178;p29"/>
          <p:cNvSpPr txBox="1"/>
          <p:nvPr>
            <p:ph type="title"/>
          </p:nvPr>
        </p:nvSpPr>
        <p:spPr>
          <a:xfrm>
            <a:off x="457325" y="345275"/>
            <a:ext cx="8000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434343"/>
                </a:solidFill>
              </a:rPr>
              <a:t>What does the bill do?</a:t>
            </a:r>
            <a:endParaRPr sz="2000">
              <a:solidFill>
                <a:srgbClr val="434343"/>
              </a:solidFill>
            </a:endParaRPr>
          </a:p>
        </p:txBody>
      </p:sp>
      <p:sp>
        <p:nvSpPr>
          <p:cNvPr id="179" name="Google Shape;179;p29"/>
          <p:cNvSpPr txBox="1"/>
          <p:nvPr/>
        </p:nvSpPr>
        <p:spPr>
          <a:xfrm>
            <a:off x="853525" y="1143400"/>
            <a:ext cx="6865500" cy="58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solidFill>
                <a:srgbClr val="434343"/>
              </a:solidFill>
            </a:endParaRPr>
          </a:p>
          <a:p>
            <a:pPr indent="0" lvl="0" marL="0" rtl="0" algn="l">
              <a:lnSpc>
                <a:spcPct val="115000"/>
              </a:lnSpc>
              <a:spcBef>
                <a:spcPts val="0"/>
              </a:spcBef>
              <a:spcAft>
                <a:spcPts val="0"/>
              </a:spcAft>
              <a:buNone/>
            </a:pPr>
            <a:r>
              <a:rPr lang="en" sz="1200">
                <a:solidFill>
                  <a:srgbClr val="434343"/>
                </a:solidFill>
              </a:rPr>
              <a:t> </a:t>
            </a:r>
            <a:endParaRPr b="1">
              <a:solidFill>
                <a:srgbClr val="434343"/>
              </a:solidFill>
            </a:endParaRPr>
          </a:p>
        </p:txBody>
      </p:sp>
      <p:sp>
        <p:nvSpPr>
          <p:cNvPr id="180" name="Google Shape;180;p29"/>
          <p:cNvSpPr txBox="1"/>
          <p:nvPr/>
        </p:nvSpPr>
        <p:spPr>
          <a:xfrm>
            <a:off x="732425" y="1069850"/>
            <a:ext cx="752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graphicFrame>
        <p:nvGraphicFramePr>
          <p:cNvPr id="181" name="Google Shape;181;p29"/>
          <p:cNvGraphicFramePr/>
          <p:nvPr/>
        </p:nvGraphicFramePr>
        <p:xfrm>
          <a:off x="457325" y="1239625"/>
          <a:ext cx="3000000" cy="3000000"/>
        </p:xfrm>
        <a:graphic>
          <a:graphicData uri="http://schemas.openxmlformats.org/drawingml/2006/table">
            <a:tbl>
              <a:tblPr>
                <a:noFill/>
                <a:tableStyleId>{62D44774-EEF6-4709-BBAF-1A7263B18020}</a:tableStyleId>
              </a:tblPr>
              <a:tblGrid>
                <a:gridCol w="2090600"/>
                <a:gridCol w="2090600"/>
                <a:gridCol w="2090600"/>
                <a:gridCol w="2090600"/>
              </a:tblGrid>
              <a:tr h="614625">
                <a:tc>
                  <a:txBody>
                    <a:bodyPr/>
                    <a:lstStyle/>
                    <a:p>
                      <a:pPr indent="-317500" lvl="0" marL="457200" rtl="0" algn="l">
                        <a:spcBef>
                          <a:spcPts val="0"/>
                        </a:spcBef>
                        <a:spcAft>
                          <a:spcPts val="0"/>
                        </a:spcAft>
                        <a:buSzPts val="1400"/>
                        <a:buFont typeface="Raleway"/>
                        <a:buAutoNum type="arabicPeriod"/>
                      </a:pPr>
                      <a:r>
                        <a:rPr b="1" lang="en">
                          <a:latin typeface="Raleway"/>
                          <a:ea typeface="Raleway"/>
                          <a:cs typeface="Raleway"/>
                          <a:sym typeface="Raleway"/>
                        </a:rPr>
                        <a:t>Raises Money</a:t>
                      </a:r>
                      <a:endParaRPr b="1">
                        <a:latin typeface="Raleway"/>
                        <a:ea typeface="Raleway"/>
                        <a:cs typeface="Raleway"/>
                        <a:sym typeface="Raleway"/>
                      </a:endParaRPr>
                    </a:p>
                  </a:txBody>
                  <a:tcPr marT="91425" marB="91425" marR="91425" marL="91425">
                    <a:solidFill>
                      <a:srgbClr val="B6D7A8"/>
                    </a:solidFill>
                  </a:tcPr>
                </a:tc>
                <a:tc>
                  <a:txBody>
                    <a:bodyPr/>
                    <a:lstStyle/>
                    <a:p>
                      <a:pPr indent="0" lvl="0" marL="0" rtl="0" algn="l">
                        <a:spcBef>
                          <a:spcPts val="0"/>
                        </a:spcBef>
                        <a:spcAft>
                          <a:spcPts val="0"/>
                        </a:spcAft>
                        <a:buNone/>
                      </a:pPr>
                      <a:r>
                        <a:rPr b="1" lang="en">
                          <a:latin typeface="Raleway"/>
                          <a:ea typeface="Raleway"/>
                          <a:cs typeface="Raleway"/>
                          <a:sym typeface="Raleway"/>
                        </a:rPr>
                        <a:t>2. Spends</a:t>
                      </a:r>
                      <a:r>
                        <a:rPr b="1" lang="en">
                          <a:latin typeface="Raleway"/>
                          <a:ea typeface="Raleway"/>
                          <a:cs typeface="Raleway"/>
                          <a:sym typeface="Raleway"/>
                        </a:rPr>
                        <a:t> Money</a:t>
                      </a:r>
                      <a:endParaRPr b="1">
                        <a:latin typeface="Raleway"/>
                        <a:ea typeface="Raleway"/>
                        <a:cs typeface="Raleway"/>
                        <a:sym typeface="Raleway"/>
                      </a:endParaRPr>
                    </a:p>
                  </a:txBody>
                  <a:tcPr marT="91425" marB="91425" marR="91425" marL="91425">
                    <a:solidFill>
                      <a:srgbClr val="B6D7A8"/>
                    </a:solidFill>
                  </a:tcPr>
                </a:tc>
                <a:tc>
                  <a:txBody>
                    <a:bodyPr/>
                    <a:lstStyle/>
                    <a:p>
                      <a:pPr indent="0" lvl="0" marL="0" rtl="0" algn="l">
                        <a:spcBef>
                          <a:spcPts val="0"/>
                        </a:spcBef>
                        <a:spcAft>
                          <a:spcPts val="0"/>
                        </a:spcAft>
                        <a:buNone/>
                      </a:pPr>
                      <a:r>
                        <a:rPr b="1" lang="en">
                          <a:latin typeface="Raleway"/>
                          <a:ea typeface="Raleway"/>
                          <a:cs typeface="Raleway"/>
                          <a:sym typeface="Raleway"/>
                        </a:rPr>
                        <a:t>3. </a:t>
                      </a:r>
                      <a:r>
                        <a:rPr b="1" lang="en">
                          <a:latin typeface="Raleway"/>
                          <a:ea typeface="Raleway"/>
                          <a:cs typeface="Raleway"/>
                          <a:sym typeface="Raleway"/>
                        </a:rPr>
                        <a:t>Creates Standards</a:t>
                      </a:r>
                      <a:endParaRPr b="1">
                        <a:latin typeface="Raleway"/>
                        <a:ea typeface="Raleway"/>
                        <a:cs typeface="Raleway"/>
                        <a:sym typeface="Raleway"/>
                      </a:endParaRPr>
                    </a:p>
                  </a:txBody>
                  <a:tcPr marT="91425" marB="91425" marR="91425" marL="91425">
                    <a:solidFill>
                      <a:srgbClr val="B6D7A8"/>
                    </a:solidFill>
                  </a:tcPr>
                </a:tc>
                <a:tc>
                  <a:txBody>
                    <a:bodyPr/>
                    <a:lstStyle/>
                    <a:p>
                      <a:pPr indent="0" lvl="0" marL="0" rtl="0" algn="l">
                        <a:spcBef>
                          <a:spcPts val="0"/>
                        </a:spcBef>
                        <a:spcAft>
                          <a:spcPts val="0"/>
                        </a:spcAft>
                        <a:buNone/>
                      </a:pPr>
                      <a:r>
                        <a:rPr b="1" lang="en">
                          <a:latin typeface="Raleway"/>
                          <a:ea typeface="Raleway"/>
                          <a:cs typeface="Raleway"/>
                          <a:sym typeface="Raleway"/>
                        </a:rPr>
                        <a:t>4. </a:t>
                      </a:r>
                      <a:r>
                        <a:rPr b="1" lang="en">
                          <a:latin typeface="Raleway"/>
                          <a:ea typeface="Raleway"/>
                          <a:cs typeface="Raleway"/>
                          <a:sym typeface="Raleway"/>
                        </a:rPr>
                        <a:t>Gives money to FPC</a:t>
                      </a:r>
                      <a:endParaRPr b="1">
                        <a:latin typeface="Raleway"/>
                        <a:ea typeface="Raleway"/>
                        <a:cs typeface="Raleway"/>
                        <a:sym typeface="Raleway"/>
                      </a:endParaRPr>
                    </a:p>
                  </a:txBody>
                  <a:tcPr marT="91425" marB="91425" marR="91425" marL="91425">
                    <a:solidFill>
                      <a:srgbClr val="B6D7A8"/>
                    </a:solidFill>
                  </a:tcPr>
                </a:tc>
              </a:tr>
              <a:tr h="2880450">
                <a:tc>
                  <a:txBody>
                    <a:bodyPr/>
                    <a:lstStyle/>
                    <a:p>
                      <a:pPr indent="0" lvl="0" marL="0" rtl="0" algn="l">
                        <a:lnSpc>
                          <a:spcPct val="115000"/>
                        </a:lnSpc>
                        <a:spcBef>
                          <a:spcPts val="0"/>
                        </a:spcBef>
                        <a:spcAft>
                          <a:spcPts val="0"/>
                        </a:spcAft>
                        <a:buNone/>
                      </a:pPr>
                      <a:r>
                        <a:rPr lang="en" sz="1100">
                          <a:solidFill>
                            <a:schemeClr val="dk2"/>
                          </a:solidFill>
                          <a:highlight>
                            <a:schemeClr val="lt1"/>
                          </a:highlight>
                          <a:latin typeface="Raleway"/>
                          <a:ea typeface="Raleway"/>
                          <a:cs typeface="Raleway"/>
                          <a:sym typeface="Raleway"/>
                        </a:rPr>
                        <a:t>The bill imposes an excise tax of $0.015 per ounce on the distribution of sugary drinks.</a:t>
                      </a:r>
                      <a:endParaRPr sz="1100">
                        <a:solidFill>
                          <a:schemeClr val="dk2"/>
                        </a:solidFill>
                        <a:highlight>
                          <a:schemeClr val="lt1"/>
                        </a:highlight>
                        <a:latin typeface="Raleway"/>
                        <a:ea typeface="Raleway"/>
                        <a:cs typeface="Raleway"/>
                        <a:sym typeface="Raleway"/>
                      </a:endParaRPr>
                    </a:p>
                    <a:p>
                      <a:pPr indent="0" lvl="0" marL="0" rtl="0" algn="l">
                        <a:lnSpc>
                          <a:spcPct val="115000"/>
                        </a:lnSpc>
                        <a:spcBef>
                          <a:spcPts val="0"/>
                        </a:spcBef>
                        <a:spcAft>
                          <a:spcPts val="0"/>
                        </a:spcAft>
                        <a:buNone/>
                      </a:pPr>
                      <a:r>
                        <a:t/>
                      </a:r>
                      <a:endParaRPr sz="1100">
                        <a:solidFill>
                          <a:schemeClr val="dk2"/>
                        </a:solidFill>
                        <a:highlight>
                          <a:schemeClr val="lt1"/>
                        </a:highlight>
                        <a:latin typeface="Raleway"/>
                        <a:ea typeface="Raleway"/>
                        <a:cs typeface="Raleway"/>
                        <a:sym typeface="Raleway"/>
                      </a:endParaRPr>
                    </a:p>
                    <a:p>
                      <a:pPr indent="0" lvl="0" marL="0" rtl="0" algn="l">
                        <a:lnSpc>
                          <a:spcPct val="115000"/>
                        </a:lnSpc>
                        <a:spcBef>
                          <a:spcPts val="0"/>
                        </a:spcBef>
                        <a:spcAft>
                          <a:spcPts val="0"/>
                        </a:spcAft>
                        <a:buNone/>
                      </a:pPr>
                      <a:r>
                        <a:t/>
                      </a:r>
                      <a:endParaRPr>
                        <a:latin typeface="Raleway"/>
                        <a:ea typeface="Raleway"/>
                        <a:cs typeface="Raleway"/>
                        <a:sym typeface="Raleway"/>
                      </a:endParaRPr>
                    </a:p>
                  </a:txBody>
                  <a:tcPr marT="91425" marB="91425" marR="91425" marL="91425"/>
                </a:tc>
                <a:tc>
                  <a:txBody>
                    <a:bodyPr/>
                    <a:lstStyle/>
                    <a:p>
                      <a:pPr indent="0" lvl="0" marL="0" rtl="0" algn="l">
                        <a:lnSpc>
                          <a:spcPct val="115000"/>
                        </a:lnSpc>
                        <a:spcBef>
                          <a:spcPts val="0"/>
                        </a:spcBef>
                        <a:spcAft>
                          <a:spcPts val="0"/>
                        </a:spcAft>
                        <a:buNone/>
                      </a:pPr>
                      <a:r>
                        <a:rPr lang="en" sz="1100">
                          <a:solidFill>
                            <a:schemeClr val="dk2"/>
                          </a:solidFill>
                          <a:highlight>
                            <a:schemeClr val="lt1"/>
                          </a:highlight>
                          <a:latin typeface="Raleway"/>
                          <a:ea typeface="Raleway"/>
                          <a:cs typeface="Raleway"/>
                          <a:sym typeface="Raleway"/>
                        </a:rPr>
                        <a:t>The bill spends funds on several programs, including:</a:t>
                      </a:r>
                      <a:endParaRPr sz="1100">
                        <a:solidFill>
                          <a:schemeClr val="dk2"/>
                        </a:solidFill>
                        <a:highlight>
                          <a:schemeClr val="lt1"/>
                        </a:highlight>
                        <a:latin typeface="Raleway"/>
                        <a:ea typeface="Raleway"/>
                        <a:cs typeface="Raleway"/>
                        <a:sym typeface="Raleway"/>
                      </a:endParaRPr>
                    </a:p>
                    <a:p>
                      <a:pPr indent="-298450" lvl="0" marL="457200" rtl="0" algn="l">
                        <a:lnSpc>
                          <a:spcPct val="115000"/>
                        </a:lnSpc>
                        <a:spcBef>
                          <a:spcPts val="0"/>
                        </a:spcBef>
                        <a:spcAft>
                          <a:spcPts val="0"/>
                        </a:spcAft>
                        <a:buClr>
                          <a:schemeClr val="dk2"/>
                        </a:buClr>
                        <a:buSzPts val="1100"/>
                        <a:buFont typeface="Raleway"/>
                        <a:buChar char="-"/>
                      </a:pPr>
                      <a:r>
                        <a:rPr lang="en" sz="1100">
                          <a:solidFill>
                            <a:schemeClr val="dk2"/>
                          </a:solidFill>
                          <a:highlight>
                            <a:schemeClr val="lt1"/>
                          </a:highlight>
                          <a:latin typeface="Raleway"/>
                          <a:ea typeface="Raleway"/>
                          <a:cs typeface="Raleway"/>
                          <a:sym typeface="Raleway"/>
                        </a:rPr>
                        <a:t>nutrition education,</a:t>
                      </a:r>
                      <a:endParaRPr sz="1100">
                        <a:solidFill>
                          <a:schemeClr val="dk2"/>
                        </a:solidFill>
                        <a:highlight>
                          <a:schemeClr val="lt1"/>
                        </a:highlight>
                        <a:latin typeface="Raleway"/>
                        <a:ea typeface="Raleway"/>
                        <a:cs typeface="Raleway"/>
                        <a:sym typeface="Raleway"/>
                      </a:endParaRPr>
                    </a:p>
                    <a:p>
                      <a:pPr indent="-298450" lvl="0" marL="457200" rtl="0" algn="l">
                        <a:lnSpc>
                          <a:spcPct val="115000"/>
                        </a:lnSpc>
                        <a:spcBef>
                          <a:spcPts val="0"/>
                        </a:spcBef>
                        <a:spcAft>
                          <a:spcPts val="0"/>
                        </a:spcAft>
                        <a:buClr>
                          <a:schemeClr val="dk2"/>
                        </a:buClr>
                        <a:buSzPts val="1100"/>
                        <a:buFont typeface="Raleway"/>
                        <a:buChar char="-"/>
                      </a:pPr>
                      <a:r>
                        <a:rPr lang="en" sz="1100">
                          <a:solidFill>
                            <a:schemeClr val="dk2"/>
                          </a:solidFill>
                          <a:highlight>
                            <a:schemeClr val="lt1"/>
                          </a:highlight>
                          <a:latin typeface="Raleway"/>
                          <a:ea typeface="Raleway"/>
                          <a:cs typeface="Raleway"/>
                          <a:sym typeface="Raleway"/>
                        </a:rPr>
                        <a:t>Food as Medicine;</a:t>
                      </a:r>
                      <a:endParaRPr sz="1100">
                        <a:solidFill>
                          <a:schemeClr val="dk2"/>
                        </a:solidFill>
                        <a:highlight>
                          <a:schemeClr val="lt1"/>
                        </a:highlight>
                        <a:latin typeface="Raleway"/>
                        <a:ea typeface="Raleway"/>
                        <a:cs typeface="Raleway"/>
                        <a:sym typeface="Raleway"/>
                      </a:endParaRPr>
                    </a:p>
                    <a:p>
                      <a:pPr indent="-298450" lvl="0" marL="457200" rtl="0" algn="l">
                        <a:lnSpc>
                          <a:spcPct val="115000"/>
                        </a:lnSpc>
                        <a:spcBef>
                          <a:spcPts val="0"/>
                        </a:spcBef>
                        <a:spcAft>
                          <a:spcPts val="0"/>
                        </a:spcAft>
                        <a:buClr>
                          <a:schemeClr val="dk2"/>
                        </a:buClr>
                        <a:buSzPts val="1100"/>
                        <a:buFont typeface="Raleway"/>
                        <a:buChar char="-"/>
                      </a:pPr>
                      <a:r>
                        <a:rPr lang="en" sz="1100">
                          <a:solidFill>
                            <a:schemeClr val="dk2"/>
                          </a:solidFill>
                          <a:highlight>
                            <a:schemeClr val="lt1"/>
                          </a:highlight>
                          <a:latin typeface="Raleway"/>
                          <a:ea typeface="Raleway"/>
                          <a:cs typeface="Raleway"/>
                          <a:sym typeface="Raleway"/>
                        </a:rPr>
                        <a:t>healthy food access,</a:t>
                      </a:r>
                      <a:endParaRPr sz="1100">
                        <a:solidFill>
                          <a:schemeClr val="dk2"/>
                        </a:solidFill>
                        <a:highlight>
                          <a:schemeClr val="lt1"/>
                        </a:highlight>
                        <a:latin typeface="Raleway"/>
                        <a:ea typeface="Raleway"/>
                        <a:cs typeface="Raleway"/>
                        <a:sym typeface="Raleway"/>
                      </a:endParaRPr>
                    </a:p>
                    <a:p>
                      <a:pPr indent="-298450" lvl="0" marL="457200" rtl="0" algn="l">
                        <a:lnSpc>
                          <a:spcPct val="115000"/>
                        </a:lnSpc>
                        <a:spcBef>
                          <a:spcPts val="0"/>
                        </a:spcBef>
                        <a:spcAft>
                          <a:spcPts val="0"/>
                        </a:spcAft>
                        <a:buClr>
                          <a:schemeClr val="dk2"/>
                        </a:buClr>
                        <a:buSzPts val="1100"/>
                        <a:buFont typeface="Raleway"/>
                        <a:buChar char="-"/>
                      </a:pPr>
                      <a:r>
                        <a:rPr lang="en" sz="1100">
                          <a:solidFill>
                            <a:schemeClr val="dk2"/>
                          </a:solidFill>
                          <a:highlight>
                            <a:schemeClr val="lt1"/>
                          </a:highlight>
                          <a:latin typeface="Raleway"/>
                          <a:ea typeface="Raleway"/>
                          <a:cs typeface="Raleway"/>
                          <a:sym typeface="Raleway"/>
                        </a:rPr>
                        <a:t>and local grocery development programs. </a:t>
                      </a:r>
                      <a:endParaRPr sz="1100">
                        <a:solidFill>
                          <a:schemeClr val="dk2"/>
                        </a:solidFill>
                        <a:highlight>
                          <a:schemeClr val="lt1"/>
                        </a:highlight>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100">
                          <a:latin typeface="Raleway"/>
                          <a:ea typeface="Raleway"/>
                          <a:cs typeface="Raleway"/>
                          <a:sym typeface="Raleway"/>
                        </a:rPr>
                        <a:t>T</a:t>
                      </a:r>
                      <a:r>
                        <a:rPr lang="en" sz="1100">
                          <a:latin typeface="Raleway"/>
                          <a:ea typeface="Raleway"/>
                          <a:cs typeface="Raleway"/>
                          <a:sym typeface="Raleway"/>
                        </a:rPr>
                        <a:t>he bill creates new requirements for meals served in shelters for those experiencing homelessness,</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100">
                          <a:latin typeface="Raleway"/>
                          <a:ea typeface="Raleway"/>
                          <a:cs typeface="Raleway"/>
                          <a:sym typeface="Raleway"/>
                        </a:rPr>
                        <a:t>All remaining revenue shall be deposited into a Fund to be managed by the Food Policy Director.</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5" name="Shape 185"/>
        <p:cNvGrpSpPr/>
        <p:nvPr/>
      </p:nvGrpSpPr>
      <p:grpSpPr>
        <a:xfrm>
          <a:off x="0" y="0"/>
          <a:ext cx="0" cy="0"/>
          <a:chOff x="0" y="0"/>
          <a:chExt cx="0" cy="0"/>
        </a:xfrm>
      </p:grpSpPr>
      <p:sp>
        <p:nvSpPr>
          <p:cNvPr id="186" name="Google Shape;186;p30"/>
          <p:cNvSpPr txBox="1"/>
          <p:nvPr>
            <p:ph type="title"/>
          </p:nvPr>
        </p:nvSpPr>
        <p:spPr>
          <a:xfrm>
            <a:off x="355800" y="254750"/>
            <a:ext cx="8000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434343"/>
                </a:solidFill>
              </a:rPr>
              <a:t>2. The allocations of funding (as written). </a:t>
            </a:r>
            <a:endParaRPr sz="2000">
              <a:solidFill>
                <a:srgbClr val="434343"/>
              </a:solidFill>
            </a:endParaRPr>
          </a:p>
        </p:txBody>
      </p:sp>
      <p:sp>
        <p:nvSpPr>
          <p:cNvPr id="187" name="Google Shape;187;p30"/>
          <p:cNvSpPr txBox="1"/>
          <p:nvPr/>
        </p:nvSpPr>
        <p:spPr>
          <a:xfrm>
            <a:off x="853525" y="1143400"/>
            <a:ext cx="6865500" cy="58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solidFill>
                <a:srgbClr val="434343"/>
              </a:solidFill>
            </a:endParaRPr>
          </a:p>
          <a:p>
            <a:pPr indent="0" lvl="0" marL="0" rtl="0" algn="l">
              <a:lnSpc>
                <a:spcPct val="115000"/>
              </a:lnSpc>
              <a:spcBef>
                <a:spcPts val="0"/>
              </a:spcBef>
              <a:spcAft>
                <a:spcPts val="0"/>
              </a:spcAft>
              <a:buNone/>
            </a:pPr>
            <a:r>
              <a:rPr lang="en" sz="1200">
                <a:solidFill>
                  <a:srgbClr val="434343"/>
                </a:solidFill>
              </a:rPr>
              <a:t> </a:t>
            </a:r>
            <a:endParaRPr b="1">
              <a:solidFill>
                <a:srgbClr val="434343"/>
              </a:solidFill>
            </a:endParaRPr>
          </a:p>
        </p:txBody>
      </p:sp>
      <p:sp>
        <p:nvSpPr>
          <p:cNvPr id="188" name="Google Shape;188;p30"/>
          <p:cNvSpPr txBox="1"/>
          <p:nvPr/>
        </p:nvSpPr>
        <p:spPr>
          <a:xfrm>
            <a:off x="732425" y="1069850"/>
            <a:ext cx="752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graphicFrame>
        <p:nvGraphicFramePr>
          <p:cNvPr id="189" name="Google Shape;189;p30"/>
          <p:cNvGraphicFramePr/>
          <p:nvPr/>
        </p:nvGraphicFramePr>
        <p:xfrm>
          <a:off x="557650" y="1143400"/>
          <a:ext cx="3000000" cy="3000000"/>
        </p:xfrm>
        <a:graphic>
          <a:graphicData uri="http://schemas.openxmlformats.org/drawingml/2006/table">
            <a:tbl>
              <a:tblPr>
                <a:noFill/>
                <a:tableStyleId>{62D44774-EEF6-4709-BBAF-1A7263B18020}</a:tableStyleId>
              </a:tblPr>
              <a:tblGrid>
                <a:gridCol w="1177100"/>
                <a:gridCol w="1714275"/>
                <a:gridCol w="5512125"/>
              </a:tblGrid>
              <a:tr h="509600">
                <a:tc>
                  <a:txBody>
                    <a:bodyPr/>
                    <a:lstStyle/>
                    <a:p>
                      <a:pPr indent="0" lvl="0" marL="0" rtl="0" algn="l">
                        <a:spcBef>
                          <a:spcPts val="0"/>
                        </a:spcBef>
                        <a:spcAft>
                          <a:spcPts val="0"/>
                        </a:spcAft>
                        <a:buNone/>
                      </a:pPr>
                      <a:r>
                        <a:rPr b="1" lang="en">
                          <a:latin typeface="Raleway"/>
                          <a:ea typeface="Raleway"/>
                          <a:cs typeface="Raleway"/>
                          <a:sym typeface="Raleway"/>
                        </a:rPr>
                        <a:t>Amount</a:t>
                      </a:r>
                      <a:endParaRPr b="1">
                        <a:latin typeface="Raleway"/>
                        <a:ea typeface="Raleway"/>
                        <a:cs typeface="Raleway"/>
                        <a:sym typeface="Raleway"/>
                      </a:endParaRPr>
                    </a:p>
                  </a:txBody>
                  <a:tcPr marT="91425" marB="91425" marR="91425" marL="91425">
                    <a:solidFill>
                      <a:srgbClr val="B6D7A8"/>
                    </a:solidFill>
                  </a:tcPr>
                </a:tc>
                <a:tc>
                  <a:txBody>
                    <a:bodyPr/>
                    <a:lstStyle/>
                    <a:p>
                      <a:pPr indent="0" lvl="0" marL="0" rtl="0" algn="l">
                        <a:spcBef>
                          <a:spcPts val="0"/>
                        </a:spcBef>
                        <a:spcAft>
                          <a:spcPts val="0"/>
                        </a:spcAft>
                        <a:buNone/>
                      </a:pPr>
                      <a:r>
                        <a:rPr b="1" lang="en">
                          <a:latin typeface="Raleway"/>
                          <a:ea typeface="Raleway"/>
                          <a:cs typeface="Raleway"/>
                          <a:sym typeface="Raleway"/>
                        </a:rPr>
                        <a:t>Agency</a:t>
                      </a:r>
                      <a:r>
                        <a:rPr b="1" lang="en">
                          <a:latin typeface="Raleway"/>
                          <a:ea typeface="Raleway"/>
                          <a:cs typeface="Raleway"/>
                          <a:sym typeface="Raleway"/>
                        </a:rPr>
                        <a:t> </a:t>
                      </a:r>
                      <a:endParaRPr b="1">
                        <a:latin typeface="Raleway"/>
                        <a:ea typeface="Raleway"/>
                        <a:cs typeface="Raleway"/>
                        <a:sym typeface="Raleway"/>
                      </a:endParaRPr>
                    </a:p>
                  </a:txBody>
                  <a:tcPr marT="91425" marB="91425" marR="91425" marL="91425">
                    <a:solidFill>
                      <a:srgbClr val="B6D7A8"/>
                    </a:solidFill>
                  </a:tcPr>
                </a:tc>
                <a:tc>
                  <a:txBody>
                    <a:bodyPr/>
                    <a:lstStyle/>
                    <a:p>
                      <a:pPr indent="0" lvl="0" marL="0" rtl="0" algn="l">
                        <a:spcBef>
                          <a:spcPts val="0"/>
                        </a:spcBef>
                        <a:spcAft>
                          <a:spcPts val="0"/>
                        </a:spcAft>
                        <a:buNone/>
                      </a:pPr>
                      <a:r>
                        <a:rPr b="1" lang="en">
                          <a:latin typeface="Raleway"/>
                          <a:ea typeface="Raleway"/>
                          <a:cs typeface="Raleway"/>
                          <a:sym typeface="Raleway"/>
                        </a:rPr>
                        <a:t>Program</a:t>
                      </a:r>
                      <a:endParaRPr b="1">
                        <a:latin typeface="Raleway"/>
                        <a:ea typeface="Raleway"/>
                        <a:cs typeface="Raleway"/>
                        <a:sym typeface="Raleway"/>
                      </a:endParaRPr>
                    </a:p>
                  </a:txBody>
                  <a:tcPr marT="91425" marB="91425" marR="91425" marL="91425">
                    <a:solidFill>
                      <a:srgbClr val="B6D7A8"/>
                    </a:solidFill>
                  </a:tcPr>
                </a:tc>
              </a:tr>
              <a:tr h="450800">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$5,000,000</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100">
                          <a:latin typeface="Raleway"/>
                          <a:ea typeface="Raleway"/>
                          <a:cs typeface="Raleway"/>
                          <a:sym typeface="Raleway"/>
                        </a:rPr>
                        <a:t>DC Dept of Healthcare Finance</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b="1" lang="en" sz="1100">
                          <a:latin typeface="Raleway"/>
                          <a:ea typeface="Raleway"/>
                          <a:cs typeface="Raleway"/>
                          <a:sym typeface="Raleway"/>
                        </a:rPr>
                        <a:t>For “Food as Medicine” programs:</a:t>
                      </a:r>
                      <a:r>
                        <a:rPr lang="en" sz="1100">
                          <a:latin typeface="Raleway"/>
                          <a:ea typeface="Raleway"/>
                          <a:cs typeface="Raleway"/>
                          <a:sym typeface="Raleway"/>
                        </a:rPr>
                        <a:t> produce Rx, Medically Tailored Meals</a:t>
                      </a:r>
                      <a:endParaRPr sz="1100">
                        <a:latin typeface="Raleway"/>
                        <a:ea typeface="Raleway"/>
                        <a:cs typeface="Raleway"/>
                        <a:sym typeface="Raleway"/>
                      </a:endParaRPr>
                    </a:p>
                  </a:txBody>
                  <a:tcPr marT="91425" marB="91425" marR="91425" marL="91425"/>
                </a:tc>
              </a:tr>
              <a:tr h="666425">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$5,000,000 </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100">
                          <a:latin typeface="Raleway"/>
                          <a:ea typeface="Raleway"/>
                          <a:cs typeface="Raleway"/>
                          <a:sym typeface="Raleway"/>
                        </a:rPr>
                        <a:t>DC Health</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b="1" lang="en" sz="1100">
                          <a:latin typeface="Raleway"/>
                          <a:ea typeface="Raleway"/>
                          <a:cs typeface="Raleway"/>
                          <a:sym typeface="Raleway"/>
                        </a:rPr>
                        <a:t>For n</a:t>
                      </a:r>
                      <a:r>
                        <a:rPr b="1" lang="en" sz="1100">
                          <a:latin typeface="Raleway"/>
                          <a:ea typeface="Raleway"/>
                          <a:cs typeface="Raleway"/>
                          <a:sym typeface="Raleway"/>
                        </a:rPr>
                        <a:t>utrition-related chronic disease programs:</a:t>
                      </a:r>
                      <a:r>
                        <a:rPr lang="en" sz="1100">
                          <a:latin typeface="Raleway"/>
                          <a:ea typeface="Raleway"/>
                          <a:cs typeface="Raleway"/>
                          <a:sym typeface="Raleway"/>
                        </a:rPr>
                        <a:t> nutrition ed, Diabetes prevention</a:t>
                      </a:r>
                      <a:endParaRPr sz="1100">
                        <a:latin typeface="Raleway"/>
                        <a:ea typeface="Raleway"/>
                        <a:cs typeface="Raleway"/>
                        <a:sym typeface="Raleway"/>
                      </a:endParaRPr>
                    </a:p>
                  </a:txBody>
                  <a:tcPr marT="91425" marB="91425" marR="91425" marL="91425"/>
                </a:tc>
              </a:tr>
              <a:tr h="917850">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$1,000,000</a:t>
                      </a:r>
                      <a:endParaRPr sz="1100">
                        <a:solidFill>
                          <a:schemeClr val="dk2"/>
                        </a:solidFill>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100">
                          <a:latin typeface="Raleway"/>
                          <a:ea typeface="Raleway"/>
                          <a:cs typeface="Raleway"/>
                          <a:sym typeface="Raleway"/>
                        </a:rPr>
                        <a:t>DC Office of the Mayor for Planning and Economic Development (DMPED)</a:t>
                      </a:r>
                      <a:endParaRPr sz="1100">
                        <a:latin typeface="Raleway"/>
                        <a:ea typeface="Raleway"/>
                        <a:cs typeface="Raleway"/>
                        <a:sym typeface="Raleway"/>
                      </a:endParaRPr>
                    </a:p>
                  </a:txBody>
                  <a:tcPr marT="91425" marB="91425" marR="91425" marL="91425"/>
                </a:tc>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Nourish DC Fund </a:t>
                      </a:r>
                      <a:r>
                        <a:rPr lang="en" sz="1100">
                          <a:solidFill>
                            <a:schemeClr val="dk2"/>
                          </a:solidFill>
                          <a:highlight>
                            <a:schemeClr val="lt1"/>
                          </a:highlight>
                          <a:latin typeface="Raleway"/>
                          <a:ea typeface="Raleway"/>
                          <a:cs typeface="Raleway"/>
                          <a:sym typeface="Raleway"/>
                        </a:rPr>
                        <a:t>which provides grants, loans, and technical assistance to local food businesses in low food access communities; </a:t>
                      </a:r>
                      <a:endParaRPr sz="1100">
                        <a:latin typeface="Raleway"/>
                        <a:ea typeface="Raleway"/>
                        <a:cs typeface="Raleway"/>
                        <a:sym typeface="Raleway"/>
                      </a:endParaRPr>
                    </a:p>
                  </a:txBody>
                  <a:tcPr marT="91425" marB="91425" marR="91425" marL="91425"/>
                </a:tc>
              </a:tr>
            </a:tbl>
          </a:graphicData>
        </a:graphic>
      </p:graphicFrame>
      <p:sp>
        <p:nvSpPr>
          <p:cNvPr id="190" name="Google Shape;190;p30"/>
          <p:cNvSpPr txBox="1"/>
          <p:nvPr>
            <p:ph idx="4294967295" type="body"/>
          </p:nvPr>
        </p:nvSpPr>
        <p:spPr>
          <a:xfrm>
            <a:off x="557650" y="5834675"/>
            <a:ext cx="8660400" cy="278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highlight>
                  <a:srgbClr val="FFFFFF"/>
                </a:highlight>
                <a:latin typeface="Arial"/>
                <a:ea typeface="Arial"/>
                <a:cs typeface="Arial"/>
                <a:sym typeface="Arial"/>
              </a:rPr>
              <a:t> </a:t>
            </a:r>
            <a:endParaRPr sz="1100">
              <a:solidFill>
                <a:schemeClr val="dk2"/>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solidFill>
                <a:schemeClr val="dk2"/>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solidFill>
                <a:schemeClr val="dk2"/>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solidFill>
                <a:schemeClr val="dk2"/>
              </a:solidFill>
              <a:highlight>
                <a:srgbClr val="FFFFFF"/>
              </a:highlight>
              <a:latin typeface="Arial"/>
              <a:ea typeface="Arial"/>
              <a:cs typeface="Arial"/>
              <a:sym typeface="Arial"/>
            </a:endParaRPr>
          </a:p>
          <a:p>
            <a:pPr indent="0" lvl="0" marL="0" rtl="0" algn="l">
              <a:spcBef>
                <a:spcPts val="0"/>
              </a:spcBef>
              <a:spcAft>
                <a:spcPts val="0"/>
              </a:spcAft>
              <a:buNone/>
            </a:pPr>
            <a:r>
              <a:rPr b="1" lang="en" sz="1100">
                <a:solidFill>
                  <a:schemeClr val="dk2"/>
                </a:solidFill>
                <a:highlight>
                  <a:srgbClr val="FFFFFF"/>
                </a:highlight>
                <a:latin typeface="Arial"/>
                <a:ea typeface="Arial"/>
                <a:cs typeface="Arial"/>
                <a:sym typeface="Arial"/>
              </a:rPr>
              <a:t>$250,000</a:t>
            </a:r>
            <a:r>
              <a:rPr lang="en" sz="1100">
                <a:solidFill>
                  <a:schemeClr val="dk2"/>
                </a:solidFill>
                <a:highlight>
                  <a:srgbClr val="FFFFFF"/>
                </a:highlight>
                <a:latin typeface="Arial"/>
                <a:ea typeface="Arial"/>
                <a:cs typeface="Arial"/>
                <a:sym typeface="Arial"/>
              </a:rPr>
              <a:t> to the Families First DC Program for </a:t>
            </a:r>
            <a:r>
              <a:rPr b="1" lang="en" sz="1100">
                <a:solidFill>
                  <a:schemeClr val="dk2"/>
                </a:solidFill>
                <a:highlight>
                  <a:srgbClr val="FFFFFF"/>
                </a:highlight>
                <a:latin typeface="Arial"/>
                <a:ea typeface="Arial"/>
                <a:cs typeface="Arial"/>
                <a:sym typeface="Arial"/>
              </a:rPr>
              <a:t>nutrition education, cooking lessons, and healthy shopping </a:t>
            </a:r>
            <a:r>
              <a:rPr lang="en" sz="1100">
                <a:solidFill>
                  <a:schemeClr val="dk2"/>
                </a:solidFill>
                <a:highlight>
                  <a:srgbClr val="FFFFFF"/>
                </a:highlight>
                <a:latin typeface="Arial"/>
                <a:ea typeface="Arial"/>
                <a:cs typeface="Arial"/>
                <a:sym typeface="Arial"/>
              </a:rPr>
              <a:t>lessons at Family Success Centers; </a:t>
            </a:r>
            <a:endParaRPr sz="1100">
              <a:solidFill>
                <a:schemeClr val="dk2"/>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solidFill>
                <a:schemeClr val="dk2"/>
              </a:solidFill>
              <a:highlight>
                <a:srgbClr val="FFFFFF"/>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4" name="Shape 194"/>
        <p:cNvGrpSpPr/>
        <p:nvPr/>
      </p:nvGrpSpPr>
      <p:grpSpPr>
        <a:xfrm>
          <a:off x="0" y="0"/>
          <a:ext cx="0" cy="0"/>
          <a:chOff x="0" y="0"/>
          <a:chExt cx="0" cy="0"/>
        </a:xfrm>
      </p:grpSpPr>
      <p:sp>
        <p:nvSpPr>
          <p:cNvPr id="195" name="Google Shape;195;p31"/>
          <p:cNvSpPr txBox="1"/>
          <p:nvPr>
            <p:ph type="title"/>
          </p:nvPr>
        </p:nvSpPr>
        <p:spPr>
          <a:xfrm>
            <a:off x="416675" y="-148500"/>
            <a:ext cx="8000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434343"/>
                </a:solidFill>
              </a:rPr>
              <a:t>2. The allocations of funding (as written). CONT’D</a:t>
            </a:r>
            <a:endParaRPr sz="2000">
              <a:solidFill>
                <a:srgbClr val="434343"/>
              </a:solidFill>
            </a:endParaRPr>
          </a:p>
        </p:txBody>
      </p:sp>
      <p:sp>
        <p:nvSpPr>
          <p:cNvPr id="196" name="Google Shape;196;p31"/>
          <p:cNvSpPr txBox="1"/>
          <p:nvPr/>
        </p:nvSpPr>
        <p:spPr>
          <a:xfrm>
            <a:off x="853525" y="1143400"/>
            <a:ext cx="6865500" cy="58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solidFill>
                <a:srgbClr val="434343"/>
              </a:solidFill>
            </a:endParaRPr>
          </a:p>
          <a:p>
            <a:pPr indent="0" lvl="0" marL="0" rtl="0" algn="l">
              <a:lnSpc>
                <a:spcPct val="115000"/>
              </a:lnSpc>
              <a:spcBef>
                <a:spcPts val="0"/>
              </a:spcBef>
              <a:spcAft>
                <a:spcPts val="0"/>
              </a:spcAft>
              <a:buNone/>
            </a:pPr>
            <a:r>
              <a:rPr lang="en" sz="1200">
                <a:solidFill>
                  <a:srgbClr val="434343"/>
                </a:solidFill>
              </a:rPr>
              <a:t> </a:t>
            </a:r>
            <a:endParaRPr b="1">
              <a:solidFill>
                <a:srgbClr val="434343"/>
              </a:solidFill>
            </a:endParaRPr>
          </a:p>
        </p:txBody>
      </p:sp>
      <p:sp>
        <p:nvSpPr>
          <p:cNvPr id="197" name="Google Shape;197;p31"/>
          <p:cNvSpPr txBox="1"/>
          <p:nvPr/>
        </p:nvSpPr>
        <p:spPr>
          <a:xfrm>
            <a:off x="732425" y="1069850"/>
            <a:ext cx="752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graphicFrame>
        <p:nvGraphicFramePr>
          <p:cNvPr id="198" name="Google Shape;198;p31"/>
          <p:cNvGraphicFramePr/>
          <p:nvPr/>
        </p:nvGraphicFramePr>
        <p:xfrm>
          <a:off x="181075" y="709700"/>
          <a:ext cx="3000000" cy="3000000"/>
        </p:xfrm>
        <a:graphic>
          <a:graphicData uri="http://schemas.openxmlformats.org/drawingml/2006/table">
            <a:tbl>
              <a:tblPr>
                <a:noFill/>
                <a:tableStyleId>{62D44774-EEF6-4709-BBAF-1A7263B18020}</a:tableStyleId>
              </a:tblPr>
              <a:tblGrid>
                <a:gridCol w="1192075"/>
                <a:gridCol w="1683200"/>
                <a:gridCol w="5749325"/>
              </a:tblGrid>
              <a:tr h="396200">
                <a:tc>
                  <a:txBody>
                    <a:bodyPr/>
                    <a:lstStyle/>
                    <a:p>
                      <a:pPr indent="0" lvl="0" marL="0" rtl="0" algn="l">
                        <a:spcBef>
                          <a:spcPts val="0"/>
                        </a:spcBef>
                        <a:spcAft>
                          <a:spcPts val="0"/>
                        </a:spcAft>
                        <a:buNone/>
                      </a:pPr>
                      <a:r>
                        <a:rPr b="1" lang="en">
                          <a:latin typeface="Raleway"/>
                          <a:ea typeface="Raleway"/>
                          <a:cs typeface="Raleway"/>
                          <a:sym typeface="Raleway"/>
                        </a:rPr>
                        <a:t>Amount</a:t>
                      </a:r>
                      <a:endParaRPr b="1">
                        <a:latin typeface="Raleway"/>
                        <a:ea typeface="Raleway"/>
                        <a:cs typeface="Raleway"/>
                        <a:sym typeface="Raleway"/>
                      </a:endParaRPr>
                    </a:p>
                  </a:txBody>
                  <a:tcPr marT="91425" marB="91425" marR="91425" marL="91425">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b="1" lang="en">
                          <a:latin typeface="Raleway"/>
                          <a:ea typeface="Raleway"/>
                          <a:cs typeface="Raleway"/>
                          <a:sym typeface="Raleway"/>
                        </a:rPr>
                        <a:t>Agency</a:t>
                      </a:r>
                      <a:endParaRPr b="1">
                        <a:latin typeface="Raleway"/>
                        <a:ea typeface="Raleway"/>
                        <a:cs typeface="Raleway"/>
                        <a:sym typeface="Raleway"/>
                      </a:endParaRPr>
                    </a:p>
                  </a:txBody>
                  <a:tcPr marT="91425" marB="91425" marR="91425" marL="91425">
                    <a:lnB cap="flat" cmpd="sng" w="9525">
                      <a:solidFill>
                        <a:srgbClr val="9E9E9E"/>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b="1" lang="en">
                          <a:latin typeface="Raleway"/>
                          <a:ea typeface="Raleway"/>
                          <a:cs typeface="Raleway"/>
                          <a:sym typeface="Raleway"/>
                        </a:rPr>
                        <a:t>Program</a:t>
                      </a:r>
                      <a:endParaRPr b="1">
                        <a:latin typeface="Raleway"/>
                        <a:ea typeface="Raleway"/>
                        <a:cs typeface="Raleway"/>
                        <a:sym typeface="Raleway"/>
                      </a:endParaRPr>
                    </a:p>
                  </a:txBody>
                  <a:tcPr marT="91425" marB="91425" marR="91425" marL="91425">
                    <a:lnB cap="flat" cmpd="sng" w="9525">
                      <a:solidFill>
                        <a:srgbClr val="9E9E9E"/>
                      </a:solidFill>
                      <a:prstDash val="solid"/>
                      <a:round/>
                      <a:headEnd len="sm" w="sm" type="none"/>
                      <a:tailEnd len="sm" w="sm" type="none"/>
                    </a:lnB>
                    <a:solidFill>
                      <a:srgbClr val="B6D7A8"/>
                    </a:solidFill>
                  </a:tcPr>
                </a:tc>
              </a:tr>
              <a:tr h="1661125">
                <a:tc>
                  <a:txBody>
                    <a:bodyPr/>
                    <a:lstStyle/>
                    <a:p>
                      <a:pPr indent="0" lvl="0" marL="0" rtl="0" algn="l">
                        <a:lnSpc>
                          <a:spcPct val="115000"/>
                        </a:lnSpc>
                        <a:spcBef>
                          <a:spcPts val="0"/>
                        </a:spcBef>
                        <a:spcAft>
                          <a:spcPts val="0"/>
                        </a:spcAft>
                        <a:buNone/>
                      </a:pPr>
                      <a:r>
                        <a:rPr b="1" lang="en" sz="1100">
                          <a:solidFill>
                            <a:schemeClr val="dk2"/>
                          </a:solidFill>
                          <a:highlight>
                            <a:schemeClr val="lt1"/>
                          </a:highlight>
                          <a:latin typeface="Raleway"/>
                          <a:ea typeface="Raleway"/>
                          <a:cs typeface="Raleway"/>
                          <a:sym typeface="Raleway"/>
                        </a:rPr>
                        <a:t>$250,000</a:t>
                      </a:r>
                      <a:r>
                        <a:rPr lang="en" sz="1100">
                          <a:solidFill>
                            <a:schemeClr val="dk2"/>
                          </a:solidFill>
                          <a:highlight>
                            <a:schemeClr val="lt1"/>
                          </a:highlight>
                          <a:latin typeface="Raleway"/>
                          <a:ea typeface="Raleway"/>
                          <a:cs typeface="Raleway"/>
                          <a:sym typeface="Raleway"/>
                        </a:rPr>
                        <a:t> </a:t>
                      </a:r>
                      <a:endParaRPr sz="1100">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Raleway"/>
                          <a:ea typeface="Raleway"/>
                          <a:cs typeface="Raleway"/>
                          <a:sym typeface="Raleway"/>
                        </a:rPr>
                        <a:t>Families First DC Program</a:t>
                      </a:r>
                      <a:endParaRPr sz="1100">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 sz="1100">
                          <a:latin typeface="Raleway"/>
                          <a:ea typeface="Raleway"/>
                          <a:cs typeface="Raleway"/>
                          <a:sym typeface="Raleway"/>
                        </a:rPr>
                        <a:t>For nutrition education, cooking lessons, and healthy shopping lessons at Family Success Centers</a:t>
                      </a:r>
                      <a:endParaRPr b="1"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0" lvl="0" marL="0" rtl="0" algn="l">
                        <a:spcBef>
                          <a:spcPts val="0"/>
                        </a:spcBef>
                        <a:spcAft>
                          <a:spcPts val="0"/>
                        </a:spcAft>
                        <a:buNone/>
                      </a:pPr>
                      <a:r>
                        <a:rPr lang="en" sz="1100">
                          <a:latin typeface="Raleway"/>
                          <a:ea typeface="Raleway"/>
                          <a:cs typeface="Raleway"/>
                          <a:sym typeface="Raleway"/>
                        </a:rPr>
                        <a:t>There are 10 Family Success Centers (five in Ward 7, five in Ward 8). Each center connects</a:t>
                      </a:r>
                      <a:r>
                        <a:rPr lang="en" sz="1100">
                          <a:solidFill>
                            <a:srgbClr val="444444"/>
                          </a:solidFill>
                          <a:latin typeface="Raleway"/>
                          <a:ea typeface="Raleway"/>
                          <a:cs typeface="Raleway"/>
                          <a:sym typeface="Raleway"/>
                        </a:rPr>
                        <a:t> families to prevention services that are critical to family success — from employment and education to food security, childcare, and healthcare, including mental health. </a:t>
                      </a:r>
                      <a:endParaRPr sz="1100">
                        <a:solidFill>
                          <a:srgbClr val="444444"/>
                        </a:solidFill>
                        <a:latin typeface="Raleway"/>
                        <a:ea typeface="Raleway"/>
                        <a:cs typeface="Raleway"/>
                        <a:sym typeface="Raleway"/>
                      </a:endParaRPr>
                    </a:p>
                    <a:p>
                      <a:pPr indent="0" lvl="0" marL="0" rtl="0" algn="l">
                        <a:spcBef>
                          <a:spcPts val="0"/>
                        </a:spcBef>
                        <a:spcAft>
                          <a:spcPts val="0"/>
                        </a:spcAft>
                        <a:buNone/>
                      </a:pPr>
                      <a:r>
                        <a:t/>
                      </a:r>
                      <a:endParaRPr sz="1100">
                        <a:solidFill>
                          <a:srgbClr val="444444"/>
                        </a:solidFill>
                        <a:latin typeface="Raleway"/>
                        <a:ea typeface="Raleway"/>
                        <a:cs typeface="Raleway"/>
                        <a:sym typeface="Raleway"/>
                      </a:endParaRPr>
                    </a:p>
                    <a:p>
                      <a:pPr indent="0" lvl="0" marL="0" rtl="0" algn="l">
                        <a:spcBef>
                          <a:spcPts val="0"/>
                        </a:spcBef>
                        <a:spcAft>
                          <a:spcPts val="0"/>
                        </a:spcAft>
                        <a:buNone/>
                      </a:pPr>
                      <a:r>
                        <a:rPr lang="en" sz="1100">
                          <a:solidFill>
                            <a:srgbClr val="444444"/>
                          </a:solidFill>
                          <a:latin typeface="Raleway"/>
                          <a:ea typeface="Raleway"/>
                          <a:cs typeface="Raleway"/>
                          <a:sym typeface="Raleway"/>
                        </a:rPr>
                        <a:t>Their operating budgets are 4 million/year. </a:t>
                      </a:r>
                      <a:endParaRPr sz="1100">
                        <a:latin typeface="Raleway"/>
                        <a:ea typeface="Raleway"/>
                        <a:cs typeface="Raleway"/>
                        <a:sym typeface="Raleway"/>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$250,000</a:t>
                      </a:r>
                      <a:r>
                        <a:rPr lang="en" sz="1100">
                          <a:solidFill>
                            <a:schemeClr val="dk2"/>
                          </a:solidFill>
                          <a:highlight>
                            <a:schemeClr val="lt1"/>
                          </a:highlight>
                          <a:latin typeface="Raleway"/>
                          <a:ea typeface="Raleway"/>
                          <a:cs typeface="Raleway"/>
                          <a:sym typeface="Raleway"/>
                        </a:rPr>
                        <a:t> </a:t>
                      </a:r>
                      <a:endParaRPr sz="1100">
                        <a:latin typeface="Raleway"/>
                        <a:ea typeface="Raleway"/>
                        <a:cs typeface="Raleway"/>
                        <a:sym typeface="Raleway"/>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latin typeface="Raleway"/>
                          <a:ea typeface="Raleway"/>
                          <a:cs typeface="Raleway"/>
                          <a:sym typeface="Raleway"/>
                        </a:rPr>
                        <a:t>Dept of Health and Human Services</a:t>
                      </a:r>
                      <a:endParaRPr sz="1100">
                        <a:latin typeface="Raleway"/>
                        <a:ea typeface="Raleway"/>
                        <a:cs typeface="Raleway"/>
                        <a:sym typeface="Raleway"/>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sz="1100">
                          <a:latin typeface="Raleway"/>
                          <a:ea typeface="Raleway"/>
                          <a:cs typeface="Raleway"/>
                          <a:sym typeface="Raleway"/>
                        </a:rPr>
                        <a:t>For</a:t>
                      </a:r>
                      <a:r>
                        <a:rPr b="1" lang="en" sz="1100">
                          <a:latin typeface="Raleway"/>
                          <a:ea typeface="Raleway"/>
                          <a:cs typeface="Raleway"/>
                          <a:sym typeface="Raleway"/>
                        </a:rPr>
                        <a:t>nutrition, gardening and physical activity</a:t>
                      </a:r>
                      <a:r>
                        <a:rPr lang="en" sz="1100">
                          <a:latin typeface="Raleway"/>
                          <a:ea typeface="Raleway"/>
                          <a:cs typeface="Raleway"/>
                          <a:sym typeface="Raleway"/>
                        </a:rPr>
                        <a:t> at family shelters and transitional housing</a:t>
                      </a:r>
                      <a:endParaRPr sz="1100">
                        <a:latin typeface="Raleway"/>
                        <a:ea typeface="Raleway"/>
                        <a:cs typeface="Raleway"/>
                        <a:sym typeface="Raleway"/>
                      </a:endParaRPr>
                    </a:p>
                  </a:txBody>
                  <a:tcPr marT="91425" marB="91425" marR="91425" marL="91425">
                    <a:lnT cap="flat" cmpd="sng" w="9525">
                      <a:solidFill>
                        <a:srgbClr val="9E9E9E"/>
                      </a:solidFill>
                      <a:prstDash val="solid"/>
                      <a:round/>
                      <a:headEnd len="sm" w="sm" type="none"/>
                      <a:tailEnd len="sm" w="sm" type="none"/>
                    </a:lnT>
                  </a:tcPr>
                </a:tc>
              </a:tr>
              <a:tr h="491425">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$350,000,000</a:t>
                      </a:r>
                      <a:r>
                        <a:rPr lang="en" sz="1100">
                          <a:solidFill>
                            <a:schemeClr val="dk2"/>
                          </a:solidFill>
                          <a:highlight>
                            <a:schemeClr val="lt1"/>
                          </a:highlight>
                          <a:latin typeface="Raleway"/>
                          <a:ea typeface="Raleway"/>
                          <a:cs typeface="Raleway"/>
                          <a:sym typeface="Raleway"/>
                        </a:rPr>
                        <a:t> </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100">
                          <a:latin typeface="Raleway"/>
                          <a:ea typeface="Raleway"/>
                          <a:cs typeface="Raleway"/>
                          <a:sym typeface="Raleway"/>
                        </a:rPr>
                        <a:t>Office of State </a:t>
                      </a:r>
                      <a:r>
                        <a:rPr lang="en" sz="1100">
                          <a:latin typeface="Raleway"/>
                          <a:ea typeface="Raleway"/>
                          <a:cs typeface="Raleway"/>
                          <a:sym typeface="Raleway"/>
                        </a:rPr>
                        <a:t>Superintendent</a:t>
                      </a:r>
                      <a:r>
                        <a:rPr lang="en" sz="1100">
                          <a:latin typeface="Raleway"/>
                          <a:ea typeface="Raleway"/>
                          <a:cs typeface="Raleway"/>
                          <a:sym typeface="Raleway"/>
                        </a:rPr>
                        <a:t> of Education (OSSE)</a:t>
                      </a:r>
                      <a:endParaRPr sz="11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100">
                          <a:latin typeface="Raleway"/>
                          <a:ea typeface="Raleway"/>
                          <a:cs typeface="Raleway"/>
                          <a:sym typeface="Raleway"/>
                        </a:rPr>
                        <a:t>For experiential </a:t>
                      </a:r>
                      <a:r>
                        <a:rPr b="1" lang="en" sz="1100">
                          <a:latin typeface="Raleway"/>
                          <a:ea typeface="Raleway"/>
                          <a:cs typeface="Raleway"/>
                          <a:sym typeface="Raleway"/>
                        </a:rPr>
                        <a:t>food literacy education </a:t>
                      </a:r>
                      <a:r>
                        <a:rPr lang="en" sz="1100">
                          <a:latin typeface="Raleway"/>
                          <a:ea typeface="Raleway"/>
                          <a:cs typeface="Raleway"/>
                          <a:sym typeface="Raleway"/>
                        </a:rPr>
                        <a:t>for students in Grades Pre-Kindergarten through 5</a:t>
                      </a:r>
                      <a:endParaRPr sz="1100">
                        <a:latin typeface="Raleway"/>
                        <a:ea typeface="Raleway"/>
                        <a:cs typeface="Raleway"/>
                        <a:sym typeface="Raleway"/>
                      </a:endParaRPr>
                    </a:p>
                  </a:txBody>
                  <a:tcPr marT="91425" marB="91425" marR="91425" marL="91425"/>
                </a:tc>
              </a:tr>
              <a:tr h="491425">
                <a:tc>
                  <a:txBody>
                    <a:bodyPr/>
                    <a:lstStyle/>
                    <a:p>
                      <a:pPr indent="0" lvl="0" marL="0" rtl="0" algn="l">
                        <a:lnSpc>
                          <a:spcPct val="115000"/>
                        </a:lnSpc>
                        <a:spcBef>
                          <a:spcPts val="0"/>
                        </a:spcBef>
                        <a:spcAft>
                          <a:spcPts val="0"/>
                        </a:spcAft>
                        <a:buNone/>
                      </a:pPr>
                      <a:r>
                        <a:t/>
                      </a:r>
                      <a:endParaRPr b="1" sz="1100">
                        <a:solidFill>
                          <a:schemeClr val="dk2"/>
                        </a:solidFill>
                        <a:highlight>
                          <a:schemeClr val="lt1"/>
                        </a:highlight>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t/>
                      </a:r>
                      <a:endParaRPr sz="1100">
                        <a:latin typeface="Raleway"/>
                        <a:ea typeface="Raleway"/>
                        <a:cs typeface="Raleway"/>
                        <a:sym typeface="Raleway"/>
                      </a:endParaRPr>
                    </a:p>
                  </a:txBody>
                  <a:tcPr marT="91425" marB="91425" marR="91425" marL="91425"/>
                </a:tc>
                <a:tc>
                  <a:txBody>
                    <a:bodyPr/>
                    <a:lstStyle/>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Sufficient funds to cover the funding currently generated by the 8% sales tax on soft drinks;</a:t>
                      </a:r>
                      <a:endParaRPr b="1" sz="1100">
                        <a:solidFill>
                          <a:schemeClr val="dk2"/>
                        </a:solidFill>
                        <a:highlight>
                          <a:schemeClr val="lt1"/>
                        </a:highlight>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t/>
                      </a:r>
                      <a:endParaRPr b="1" sz="1100">
                        <a:solidFill>
                          <a:schemeClr val="dk2"/>
                        </a:solidFill>
                        <a:highlight>
                          <a:schemeClr val="lt1"/>
                        </a:highlight>
                        <a:latin typeface="Raleway"/>
                        <a:ea typeface="Raleway"/>
                        <a:cs typeface="Raleway"/>
                        <a:sym typeface="Raleway"/>
                      </a:endParaRPr>
                    </a:p>
                    <a:p>
                      <a:pPr indent="0" lvl="0" marL="0" rtl="0" algn="l">
                        <a:lnSpc>
                          <a:spcPct val="115000"/>
                        </a:lnSpc>
                        <a:spcBef>
                          <a:spcPts val="0"/>
                        </a:spcBef>
                        <a:spcAft>
                          <a:spcPts val="0"/>
                        </a:spcAft>
                        <a:buClr>
                          <a:schemeClr val="dk2"/>
                        </a:buClr>
                        <a:buSzPts val="1100"/>
                        <a:buFont typeface="Arial"/>
                        <a:buNone/>
                      </a:pPr>
                      <a:r>
                        <a:rPr b="1" lang="en" sz="1100">
                          <a:solidFill>
                            <a:schemeClr val="dk2"/>
                          </a:solidFill>
                          <a:highlight>
                            <a:schemeClr val="lt1"/>
                          </a:highlight>
                          <a:latin typeface="Raleway"/>
                          <a:ea typeface="Raleway"/>
                          <a:cs typeface="Raleway"/>
                          <a:sym typeface="Raleway"/>
                        </a:rPr>
                        <a:t>Sufficient funds for any staffing required to implement the legislation;</a:t>
                      </a:r>
                      <a:endParaRPr sz="1100">
                        <a:latin typeface="Raleway"/>
                        <a:ea typeface="Raleway"/>
                        <a:cs typeface="Raleway"/>
                        <a:sym typeface="Raleway"/>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460950" y="335100"/>
            <a:ext cx="8222100" cy="76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 </a:t>
            </a:r>
            <a:endParaRPr/>
          </a:p>
        </p:txBody>
      </p:sp>
      <p:sp>
        <p:nvSpPr>
          <p:cNvPr id="66" name="Google Shape;66;p14"/>
          <p:cNvSpPr txBox="1"/>
          <p:nvPr>
            <p:ph idx="1" type="body"/>
          </p:nvPr>
        </p:nvSpPr>
        <p:spPr>
          <a:xfrm>
            <a:off x="1178050" y="1102800"/>
            <a:ext cx="72096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400">
                <a:solidFill>
                  <a:srgbClr val="666666"/>
                </a:solidFill>
                <a:latin typeface="Arial"/>
                <a:ea typeface="Arial"/>
                <a:cs typeface="Arial"/>
                <a:sym typeface="Arial"/>
              </a:rPr>
              <a:t>4:00 - 4:10: Defining Nutrition Equity, Tambra Raye Stevenson</a:t>
            </a:r>
            <a:endParaRPr sz="1400">
              <a:solidFill>
                <a:srgbClr val="666666"/>
              </a:solidFill>
              <a:latin typeface="Arial"/>
              <a:ea typeface="Arial"/>
              <a:cs typeface="Arial"/>
              <a:sym typeface="Arial"/>
            </a:endParaRPr>
          </a:p>
          <a:p>
            <a:pPr indent="0" lvl="0" marL="0" rtl="0" algn="l">
              <a:spcBef>
                <a:spcPts val="1600"/>
              </a:spcBef>
              <a:spcAft>
                <a:spcPts val="0"/>
              </a:spcAft>
              <a:buClr>
                <a:schemeClr val="dk2"/>
              </a:buClr>
              <a:buSzPts val="1100"/>
              <a:buFont typeface="Arial"/>
              <a:buNone/>
            </a:pPr>
            <a:r>
              <a:rPr lang="en" sz="1400">
                <a:solidFill>
                  <a:srgbClr val="666666"/>
                </a:solidFill>
                <a:latin typeface="Arial"/>
                <a:ea typeface="Arial"/>
                <a:cs typeface="Arial"/>
                <a:sym typeface="Arial"/>
              </a:rPr>
              <a:t>4:10 - 4:20: The Nutrition Equity Bill: background and legislation, James Huang</a:t>
            </a:r>
            <a:endParaRPr sz="1400">
              <a:solidFill>
                <a:srgbClr val="666666"/>
              </a:solidFill>
              <a:latin typeface="Arial"/>
              <a:ea typeface="Arial"/>
              <a:cs typeface="Arial"/>
              <a:sym typeface="Arial"/>
            </a:endParaRPr>
          </a:p>
          <a:p>
            <a:pPr indent="0" lvl="0" marL="0" rtl="0" algn="l">
              <a:spcBef>
                <a:spcPts val="1600"/>
              </a:spcBef>
              <a:spcAft>
                <a:spcPts val="0"/>
              </a:spcAft>
              <a:buClr>
                <a:schemeClr val="dk2"/>
              </a:buClr>
              <a:buSzPts val="1100"/>
              <a:buFont typeface="Arial"/>
              <a:buNone/>
            </a:pPr>
            <a:r>
              <a:rPr lang="en" sz="1400">
                <a:solidFill>
                  <a:srgbClr val="666666"/>
                </a:solidFill>
                <a:latin typeface="Arial"/>
                <a:ea typeface="Arial"/>
                <a:cs typeface="Arial"/>
                <a:sym typeface="Arial"/>
              </a:rPr>
              <a:t>4:20 - 4:30: Themes heard by the FPC about allocations, Kristy McCarron</a:t>
            </a:r>
            <a:endParaRPr sz="1400">
              <a:solidFill>
                <a:srgbClr val="666666"/>
              </a:solidFill>
              <a:latin typeface="Arial"/>
              <a:ea typeface="Arial"/>
              <a:cs typeface="Arial"/>
              <a:sym typeface="Arial"/>
            </a:endParaRPr>
          </a:p>
          <a:p>
            <a:pPr indent="0" lvl="0" marL="0" rtl="0" algn="l">
              <a:spcBef>
                <a:spcPts val="1600"/>
              </a:spcBef>
              <a:spcAft>
                <a:spcPts val="0"/>
              </a:spcAft>
              <a:buClr>
                <a:schemeClr val="dk2"/>
              </a:buClr>
              <a:buSzPts val="1100"/>
              <a:buFont typeface="Arial"/>
              <a:buNone/>
            </a:pPr>
            <a:r>
              <a:rPr lang="en" sz="1400">
                <a:solidFill>
                  <a:srgbClr val="666666"/>
                </a:solidFill>
                <a:latin typeface="Arial"/>
                <a:ea typeface="Arial"/>
                <a:cs typeface="Arial"/>
                <a:sym typeface="Arial"/>
              </a:rPr>
              <a:t>4:30 - 4:45: Small group discussion</a:t>
            </a:r>
            <a:endParaRPr sz="1400">
              <a:solidFill>
                <a:srgbClr val="666666"/>
              </a:solidFill>
              <a:latin typeface="Arial"/>
              <a:ea typeface="Arial"/>
              <a:cs typeface="Arial"/>
              <a:sym typeface="Arial"/>
            </a:endParaRPr>
          </a:p>
          <a:p>
            <a:pPr indent="0" lvl="0" marL="0" rtl="0" algn="l">
              <a:spcBef>
                <a:spcPts val="1600"/>
              </a:spcBef>
              <a:spcAft>
                <a:spcPts val="0"/>
              </a:spcAft>
              <a:buClr>
                <a:schemeClr val="dk2"/>
              </a:buClr>
              <a:buSzPts val="1100"/>
              <a:buFont typeface="Arial"/>
              <a:buNone/>
            </a:pPr>
            <a:r>
              <a:rPr lang="en" sz="1400">
                <a:solidFill>
                  <a:srgbClr val="666666"/>
                </a:solidFill>
                <a:latin typeface="Arial"/>
                <a:ea typeface="Arial"/>
                <a:cs typeface="Arial"/>
                <a:sym typeface="Arial"/>
              </a:rPr>
              <a:t>4:45 - 5:00: Instructions on how to testify </a:t>
            </a:r>
            <a:endParaRPr sz="1400">
              <a:solidFill>
                <a:srgbClr val="666666"/>
              </a:solidFill>
              <a:latin typeface="Arial"/>
              <a:ea typeface="Arial"/>
              <a:cs typeface="Arial"/>
              <a:sym typeface="Arial"/>
            </a:endParaRPr>
          </a:p>
          <a:p>
            <a:pPr indent="0" lvl="0" marL="0" rtl="0" algn="l">
              <a:spcBef>
                <a:spcPts val="1600"/>
              </a:spcBef>
              <a:spcAft>
                <a:spcPts val="0"/>
              </a:spcAft>
              <a:buClr>
                <a:schemeClr val="dk2"/>
              </a:buClr>
              <a:buSzPts val="1100"/>
              <a:buFont typeface="Arial"/>
              <a:buNone/>
            </a:pPr>
            <a:r>
              <a:t/>
            </a:r>
            <a:endParaRPr sz="1400">
              <a:solidFill>
                <a:srgbClr val="666666"/>
              </a:solidFill>
              <a:latin typeface="Arial"/>
              <a:ea typeface="Arial"/>
              <a:cs typeface="Arial"/>
              <a:sym typeface="Arial"/>
            </a:endParaRPr>
          </a:p>
          <a:p>
            <a:pPr indent="0" lvl="0" marL="0" rtl="0" algn="l">
              <a:spcBef>
                <a:spcPts val="1600"/>
              </a:spcBef>
              <a:spcAft>
                <a:spcPts val="0"/>
              </a:spcAft>
              <a:buClr>
                <a:schemeClr val="dk2"/>
              </a:buClr>
              <a:buSzPts val="1100"/>
              <a:buFont typeface="Arial"/>
              <a:buNone/>
            </a:pPr>
            <a:r>
              <a:t/>
            </a:r>
            <a:endParaRPr sz="1400">
              <a:solidFill>
                <a:srgbClr val="666666"/>
              </a:solidFill>
              <a:latin typeface="Arial"/>
              <a:ea typeface="Arial"/>
              <a:cs typeface="Arial"/>
              <a:sym typeface="Arial"/>
            </a:endParaRPr>
          </a:p>
          <a:p>
            <a:pPr indent="0" lvl="0" marL="0" rtl="0" algn="l">
              <a:spcBef>
                <a:spcPts val="1600"/>
              </a:spcBef>
              <a:spcAft>
                <a:spcPts val="0"/>
              </a:spcAft>
              <a:buNone/>
            </a:pPr>
            <a:r>
              <a:t/>
            </a:r>
            <a:endParaRPr b="1" sz="1400">
              <a:solidFill>
                <a:srgbClr val="666666"/>
              </a:solidFill>
              <a:latin typeface="Arial"/>
              <a:ea typeface="Arial"/>
              <a:cs typeface="Arial"/>
              <a:sym typeface="Arial"/>
            </a:endParaRPr>
          </a:p>
          <a:p>
            <a:pPr indent="0" lvl="0" marL="0" rtl="0" algn="l">
              <a:spcBef>
                <a:spcPts val="1600"/>
              </a:spcBef>
              <a:spcAft>
                <a:spcPts val="1600"/>
              </a:spcAft>
              <a:buNone/>
            </a:pPr>
            <a:r>
              <a:t/>
            </a:r>
            <a:endParaRPr sz="14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2"/>
          <p:cNvSpPr txBox="1"/>
          <p:nvPr>
            <p:ph type="title"/>
          </p:nvPr>
        </p:nvSpPr>
        <p:spPr>
          <a:xfrm>
            <a:off x="490250" y="526350"/>
            <a:ext cx="8000100" cy="1547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t>Themes from FPC Discussions</a:t>
            </a:r>
            <a:endParaRPr sz="4200"/>
          </a:p>
          <a:p>
            <a:pPr indent="0" lvl="0" marL="0" rtl="0" algn="l">
              <a:lnSpc>
                <a:spcPct val="115000"/>
              </a:lnSpc>
              <a:spcBef>
                <a:spcPts val="0"/>
              </a:spcBef>
              <a:spcAft>
                <a:spcPts val="0"/>
              </a:spcAft>
              <a:buNone/>
            </a:pPr>
            <a:r>
              <a:t/>
            </a:r>
            <a:endParaRPr sz="1700">
              <a:solidFill>
                <a:srgbClr val="4285F4"/>
              </a:solidFill>
              <a:latin typeface="Arial"/>
              <a:ea typeface="Arial"/>
              <a:cs typeface="Arial"/>
              <a:sym typeface="Arial"/>
            </a:endParaRPr>
          </a:p>
          <a:p>
            <a:pPr indent="0" lvl="0" marL="0" rtl="0" algn="l">
              <a:lnSpc>
                <a:spcPct val="115000"/>
              </a:lnSpc>
              <a:spcBef>
                <a:spcPts val="0"/>
              </a:spcBef>
              <a:spcAft>
                <a:spcPts val="0"/>
              </a:spcAft>
              <a:buNone/>
            </a:pPr>
            <a:r>
              <a:t/>
            </a:r>
            <a:endParaRPr sz="1700">
              <a:solidFill>
                <a:srgbClr val="4285F4"/>
              </a:solidFill>
              <a:latin typeface="Arial"/>
              <a:ea typeface="Arial"/>
              <a:cs typeface="Arial"/>
              <a:sym typeface="Arial"/>
            </a:endParaRPr>
          </a:p>
          <a:p>
            <a:pPr indent="0" lvl="0" marL="0" rtl="0" algn="l">
              <a:spcBef>
                <a:spcPts val="0"/>
              </a:spcBef>
              <a:spcAft>
                <a:spcPts val="0"/>
              </a:spcAft>
              <a:buNone/>
            </a:pPr>
            <a:r>
              <a:t/>
            </a:r>
            <a:endParaRPr sz="14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Themes heard</a:t>
            </a:r>
            <a:endParaRPr sz="2700"/>
          </a:p>
        </p:txBody>
      </p:sp>
      <p:sp>
        <p:nvSpPr>
          <p:cNvPr id="209" name="Google Shape;209;p33"/>
          <p:cNvSpPr txBox="1"/>
          <p:nvPr>
            <p:ph idx="1" type="body"/>
          </p:nvPr>
        </p:nvSpPr>
        <p:spPr>
          <a:xfrm>
            <a:off x="1161600" y="982125"/>
            <a:ext cx="7209600" cy="2710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Arial"/>
              <a:buAutoNum type="arabicPeriod"/>
            </a:pPr>
            <a:r>
              <a:rPr b="1" lang="en">
                <a:solidFill>
                  <a:schemeClr val="dk2"/>
                </a:solidFill>
                <a:latin typeface="Arial"/>
                <a:ea typeface="Arial"/>
                <a:cs typeface="Arial"/>
                <a:sym typeface="Arial"/>
              </a:rPr>
              <a:t>Invest in community wealth building and infrastructure</a:t>
            </a:r>
            <a:endParaRPr b="1">
              <a:solidFill>
                <a:schemeClr val="dk2"/>
              </a:solidFill>
              <a:latin typeface="Arial"/>
              <a:ea typeface="Arial"/>
              <a:cs typeface="Arial"/>
              <a:sym typeface="Arial"/>
            </a:endParaRPr>
          </a:p>
          <a:p>
            <a:pPr indent="-317500" lvl="0" marL="457200" rtl="0" algn="l">
              <a:spcBef>
                <a:spcPts val="0"/>
              </a:spcBef>
              <a:spcAft>
                <a:spcPts val="0"/>
              </a:spcAft>
              <a:buClr>
                <a:schemeClr val="dk2"/>
              </a:buClr>
              <a:buSzPts val="1400"/>
              <a:buFont typeface="Arial"/>
              <a:buAutoNum type="arabicPeriod"/>
            </a:pPr>
            <a:r>
              <a:rPr b="1" lang="en">
                <a:solidFill>
                  <a:schemeClr val="dk2"/>
                </a:solidFill>
                <a:latin typeface="Arial"/>
                <a:ea typeface="Arial"/>
                <a:cs typeface="Arial"/>
                <a:sym typeface="Arial"/>
              </a:rPr>
              <a:t>Directly address systemic racism</a:t>
            </a:r>
            <a:endParaRPr b="1">
              <a:solidFill>
                <a:schemeClr val="dk2"/>
              </a:solidFill>
              <a:latin typeface="Arial"/>
              <a:ea typeface="Arial"/>
              <a:cs typeface="Arial"/>
              <a:sym typeface="Arial"/>
            </a:endParaRPr>
          </a:p>
          <a:p>
            <a:pPr indent="-317500" lvl="0" marL="457200" rtl="0" algn="l">
              <a:spcBef>
                <a:spcPts val="0"/>
              </a:spcBef>
              <a:spcAft>
                <a:spcPts val="0"/>
              </a:spcAft>
              <a:buClr>
                <a:schemeClr val="dk2"/>
              </a:buClr>
              <a:buSzPts val="1400"/>
              <a:buFont typeface="Arial"/>
              <a:buAutoNum type="arabicPeriod"/>
            </a:pPr>
            <a:r>
              <a:rPr b="1" lang="en">
                <a:solidFill>
                  <a:schemeClr val="dk2"/>
                </a:solidFill>
                <a:latin typeface="Arial"/>
                <a:ea typeface="Arial"/>
                <a:cs typeface="Arial"/>
                <a:sym typeface="Arial"/>
              </a:rPr>
              <a:t>Allow </a:t>
            </a:r>
            <a:r>
              <a:rPr b="1" lang="en">
                <a:solidFill>
                  <a:schemeClr val="dk2"/>
                </a:solidFill>
                <a:latin typeface="Arial"/>
                <a:ea typeface="Arial"/>
                <a:cs typeface="Arial"/>
                <a:sym typeface="Arial"/>
              </a:rPr>
              <a:t>ongoing</a:t>
            </a:r>
            <a:r>
              <a:rPr b="1" lang="en">
                <a:solidFill>
                  <a:schemeClr val="dk2"/>
                </a:solidFill>
                <a:latin typeface="Arial"/>
                <a:ea typeface="Arial"/>
                <a:cs typeface="Arial"/>
                <a:sym typeface="Arial"/>
              </a:rPr>
              <a:t> community </a:t>
            </a:r>
            <a:r>
              <a:rPr b="1" lang="en">
                <a:solidFill>
                  <a:schemeClr val="dk2"/>
                </a:solidFill>
                <a:latin typeface="Arial"/>
                <a:ea typeface="Arial"/>
                <a:cs typeface="Arial"/>
                <a:sym typeface="Arial"/>
              </a:rPr>
              <a:t>engagement</a:t>
            </a:r>
            <a:r>
              <a:rPr b="1" lang="en">
                <a:solidFill>
                  <a:schemeClr val="dk2"/>
                </a:solidFill>
                <a:latin typeface="Arial"/>
                <a:ea typeface="Arial"/>
                <a:cs typeface="Arial"/>
                <a:sym typeface="Arial"/>
              </a:rPr>
              <a:t> for allocation of funds. </a:t>
            </a:r>
            <a:endParaRPr b="1">
              <a:solidFill>
                <a:schemeClr val="dk2"/>
              </a:solidFill>
              <a:latin typeface="Arial"/>
              <a:ea typeface="Arial"/>
              <a:cs typeface="Arial"/>
              <a:sym typeface="Arial"/>
            </a:endParaRPr>
          </a:p>
          <a:p>
            <a:pPr indent="0" lvl="0" marL="0" rtl="0" algn="l">
              <a:spcBef>
                <a:spcPts val="0"/>
              </a:spcBef>
              <a:spcAft>
                <a:spcPts val="0"/>
              </a:spcAft>
              <a:buNone/>
            </a:pPr>
            <a:r>
              <a:t/>
            </a:r>
            <a:endParaRPr b="1" sz="1700">
              <a:solidFill>
                <a:srgbClr val="666666"/>
              </a:solidFill>
            </a:endParaRPr>
          </a:p>
          <a:p>
            <a:pPr indent="0" lvl="0" marL="0" rtl="0" algn="l">
              <a:spcBef>
                <a:spcPts val="1600"/>
              </a:spcBef>
              <a:spcAft>
                <a:spcPts val="1600"/>
              </a:spcAft>
              <a:buNone/>
            </a:pPr>
            <a:r>
              <a:t/>
            </a:r>
            <a:endParaRPr b="1" sz="1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4"/>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What we asked and what we heard</a:t>
            </a:r>
            <a:endParaRPr sz="2700"/>
          </a:p>
        </p:txBody>
      </p:sp>
      <p:sp>
        <p:nvSpPr>
          <p:cNvPr id="215" name="Google Shape;215;p34"/>
          <p:cNvSpPr txBox="1"/>
          <p:nvPr/>
        </p:nvSpPr>
        <p:spPr>
          <a:xfrm>
            <a:off x="453950" y="1148750"/>
            <a:ext cx="7873800" cy="132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dk2"/>
                </a:solidFill>
              </a:rPr>
              <a:t>Question 1: How do you define nutrition equity in Washington DC?</a:t>
            </a:r>
            <a:endParaRPr i="1"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Food Access: 15</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BIPOC equity: 2</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Nutrition Education: 2</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Systems enhancement: 2</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Clinical integration: 1</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What we asked and what we heard</a:t>
            </a:r>
            <a:endParaRPr sz="2700"/>
          </a:p>
        </p:txBody>
      </p:sp>
      <p:sp>
        <p:nvSpPr>
          <p:cNvPr id="221" name="Google Shape;221;p35"/>
          <p:cNvSpPr txBox="1"/>
          <p:nvPr/>
        </p:nvSpPr>
        <p:spPr>
          <a:xfrm>
            <a:off x="496575" y="1323900"/>
            <a:ext cx="7769100" cy="249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100">
                <a:solidFill>
                  <a:schemeClr val="dk2"/>
                </a:solidFill>
              </a:rPr>
              <a:t>Question 2: Often a bill is significantly marked up after testimonies.  Using the equity framework you identified in the previous slide - how can this bill be enhanced? What are your recommendations for markup? (Note that it is projected to generate $20-$25 million dollars in the first few years). </a:t>
            </a:r>
            <a:endParaRPr b="1" sz="1100">
              <a:solidFill>
                <a:schemeClr val="dk2"/>
              </a:solidFill>
            </a:endParaRPr>
          </a:p>
          <a:p>
            <a:pPr indent="0" lvl="0" marL="0" rtl="0" algn="l">
              <a:lnSpc>
                <a:spcPct val="115000"/>
              </a:lnSpc>
              <a:spcBef>
                <a:spcPts val="0"/>
              </a:spcBef>
              <a:spcAft>
                <a:spcPts val="0"/>
              </a:spcAft>
              <a:buNone/>
            </a:pPr>
            <a:r>
              <a:t/>
            </a:r>
            <a:endParaRPr i="1"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Food Access: 12</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Anti-racism training and pipelines: 4</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Clinical integration: 4</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Reparations: 3</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Enhancing nutrition education: 3</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Enhancing federal programs (vouchers, childcare, systems alignment): 3</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Food Entrepreneurship: 1</a:t>
            </a:r>
            <a:endParaRPr sz="1100">
              <a:solidFill>
                <a:schemeClr val="dk2"/>
              </a:solidFill>
            </a:endParaRPr>
          </a:p>
          <a:p>
            <a:pPr indent="-298450" lvl="0" marL="457200" rtl="0" algn="l">
              <a:lnSpc>
                <a:spcPct val="115000"/>
              </a:lnSpc>
              <a:spcBef>
                <a:spcPts val="0"/>
              </a:spcBef>
              <a:spcAft>
                <a:spcPts val="0"/>
              </a:spcAft>
              <a:buClr>
                <a:schemeClr val="dk2"/>
              </a:buClr>
              <a:buSzPts val="1100"/>
              <a:buChar char="-"/>
            </a:pPr>
            <a:r>
              <a:rPr lang="en" sz="1100">
                <a:solidFill>
                  <a:schemeClr val="dk2"/>
                </a:solidFill>
              </a:rPr>
              <a:t>General bill recommendations (how to implement rather than funding allocation): 5</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Investing in community wealth and infrastructure</a:t>
            </a:r>
            <a:endParaRPr sz="2700"/>
          </a:p>
        </p:txBody>
      </p:sp>
      <p:pic>
        <p:nvPicPr>
          <p:cNvPr id="227" name="Google Shape;227;p36"/>
          <p:cNvPicPr preferRelativeResize="0"/>
          <p:nvPr/>
        </p:nvPicPr>
        <p:blipFill>
          <a:blip r:embed="rId3">
            <a:alphaModFix/>
          </a:blip>
          <a:stretch>
            <a:fillRect/>
          </a:stretch>
        </p:blipFill>
        <p:spPr>
          <a:xfrm>
            <a:off x="1806575" y="1118600"/>
            <a:ext cx="5177975" cy="3849325"/>
          </a:xfrm>
          <a:prstGeom prst="rect">
            <a:avLst/>
          </a:prstGeom>
          <a:noFill/>
          <a:ln>
            <a:noFill/>
          </a:ln>
        </p:spPr>
      </p:pic>
      <p:sp>
        <p:nvSpPr>
          <p:cNvPr id="228" name="Google Shape;228;p36"/>
          <p:cNvSpPr txBox="1"/>
          <p:nvPr/>
        </p:nvSpPr>
        <p:spPr>
          <a:xfrm>
            <a:off x="7182775" y="1747300"/>
            <a:ext cx="1804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aleway"/>
                <a:ea typeface="Raleway"/>
                <a:cs typeface="Raleway"/>
                <a:sym typeface="Raleway"/>
              </a:rPr>
              <a:t>Require MOST amount of individual will power</a:t>
            </a:r>
            <a:endParaRPr sz="1000">
              <a:latin typeface="Raleway"/>
              <a:ea typeface="Raleway"/>
              <a:cs typeface="Raleway"/>
              <a:sym typeface="Raleway"/>
            </a:endParaRPr>
          </a:p>
        </p:txBody>
      </p:sp>
      <p:sp>
        <p:nvSpPr>
          <p:cNvPr id="229" name="Google Shape;229;p36"/>
          <p:cNvSpPr txBox="1"/>
          <p:nvPr/>
        </p:nvSpPr>
        <p:spPr>
          <a:xfrm>
            <a:off x="7118725" y="4012750"/>
            <a:ext cx="207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aleway"/>
                <a:ea typeface="Raleway"/>
                <a:cs typeface="Raleway"/>
                <a:sym typeface="Raleway"/>
              </a:rPr>
              <a:t>Require LEAST amount of individual will power</a:t>
            </a:r>
            <a:endParaRPr sz="1000">
              <a:latin typeface="Raleway"/>
              <a:ea typeface="Raleway"/>
              <a:cs typeface="Raleway"/>
              <a:sym typeface="Raleway"/>
            </a:endParaRPr>
          </a:p>
        </p:txBody>
      </p:sp>
      <p:sp>
        <p:nvSpPr>
          <p:cNvPr id="230" name="Google Shape;230;p36"/>
          <p:cNvSpPr/>
          <p:nvPr/>
        </p:nvSpPr>
        <p:spPr>
          <a:xfrm>
            <a:off x="7760750" y="2293600"/>
            <a:ext cx="267900" cy="1657200"/>
          </a:xfrm>
          <a:prstGeom prst="upDown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Directly addressing systemic racism</a:t>
            </a:r>
            <a:endParaRPr sz="2700"/>
          </a:p>
        </p:txBody>
      </p:sp>
      <p:sp>
        <p:nvSpPr>
          <p:cNvPr id="236" name="Google Shape;236;p37"/>
          <p:cNvSpPr txBox="1"/>
          <p:nvPr/>
        </p:nvSpPr>
        <p:spPr>
          <a:xfrm>
            <a:off x="643625" y="1606300"/>
            <a:ext cx="749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highlight>
                <a:srgbClr val="FFFF00"/>
              </a:highlight>
            </a:endParaRPr>
          </a:p>
        </p:txBody>
      </p:sp>
      <p:pic>
        <p:nvPicPr>
          <p:cNvPr id="237" name="Google Shape;237;p37"/>
          <p:cNvPicPr preferRelativeResize="0"/>
          <p:nvPr/>
        </p:nvPicPr>
        <p:blipFill>
          <a:blip r:embed="rId3">
            <a:alphaModFix/>
          </a:blip>
          <a:stretch>
            <a:fillRect/>
          </a:stretch>
        </p:blipFill>
        <p:spPr>
          <a:xfrm>
            <a:off x="1691785" y="1068425"/>
            <a:ext cx="5760441" cy="3846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Allowing on-going community </a:t>
            </a:r>
            <a:r>
              <a:rPr lang="en" sz="2700"/>
              <a:t>engagement</a:t>
            </a:r>
            <a:r>
              <a:rPr lang="en" sz="2700"/>
              <a:t> for allocation of funds</a:t>
            </a:r>
            <a:endParaRPr sz="2700"/>
          </a:p>
        </p:txBody>
      </p:sp>
      <p:sp>
        <p:nvSpPr>
          <p:cNvPr id="243" name="Google Shape;243;p38"/>
          <p:cNvSpPr txBox="1"/>
          <p:nvPr/>
        </p:nvSpPr>
        <p:spPr>
          <a:xfrm>
            <a:off x="501375" y="2136850"/>
            <a:ext cx="41670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201F1E"/>
                </a:solidFill>
                <a:highlight>
                  <a:srgbClr val="FFFFFF"/>
                </a:highlight>
                <a:latin typeface="Raleway"/>
                <a:ea typeface="Raleway"/>
                <a:cs typeface="Raleway"/>
                <a:sym typeface="Raleway"/>
              </a:rPr>
              <a:t>P</a:t>
            </a:r>
            <a:r>
              <a:rPr lang="en" sz="1600">
                <a:solidFill>
                  <a:srgbClr val="201F1E"/>
                </a:solidFill>
                <a:highlight>
                  <a:srgbClr val="FFFFFF"/>
                </a:highlight>
                <a:latin typeface="Raleway"/>
                <a:ea typeface="Raleway"/>
                <a:cs typeface="Raleway"/>
                <a:sym typeface="Raleway"/>
              </a:rPr>
              <a:t>ermanent earmarking of the funds prevents the use of the funds for evolving community-led projects and priorities over time. </a:t>
            </a:r>
            <a:endParaRPr sz="1600">
              <a:solidFill>
                <a:srgbClr val="201F1E"/>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sz="1600">
              <a:solidFill>
                <a:srgbClr val="201F1E"/>
              </a:solidFill>
              <a:highlight>
                <a:srgbClr val="FFFFFF"/>
              </a:highlight>
            </a:endParaRPr>
          </a:p>
          <a:p>
            <a:pPr indent="0" lvl="0" marL="0" rtl="0" algn="l">
              <a:spcBef>
                <a:spcPts val="0"/>
              </a:spcBef>
              <a:spcAft>
                <a:spcPts val="0"/>
              </a:spcAft>
              <a:buNone/>
            </a:pPr>
            <a:r>
              <a:t/>
            </a:r>
            <a:endParaRPr b="1" sz="1900">
              <a:solidFill>
                <a:srgbClr val="201F1E"/>
              </a:solidFill>
              <a:highlight>
                <a:srgbClr val="FFFF00"/>
              </a:highlight>
            </a:endParaRPr>
          </a:p>
        </p:txBody>
      </p:sp>
      <p:pic>
        <p:nvPicPr>
          <p:cNvPr id="244" name="Google Shape;244;p38"/>
          <p:cNvPicPr preferRelativeResize="0"/>
          <p:nvPr/>
        </p:nvPicPr>
        <p:blipFill>
          <a:blip r:embed="rId3">
            <a:alphaModFix/>
          </a:blip>
          <a:stretch>
            <a:fillRect/>
          </a:stretch>
        </p:blipFill>
        <p:spPr>
          <a:xfrm>
            <a:off x="5285600" y="1710425"/>
            <a:ext cx="2561350" cy="2561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48" name="Shape 248"/>
        <p:cNvGrpSpPr/>
        <p:nvPr/>
      </p:nvGrpSpPr>
      <p:grpSpPr>
        <a:xfrm>
          <a:off x="0" y="0"/>
          <a:ext cx="0" cy="0"/>
          <a:chOff x="0" y="0"/>
          <a:chExt cx="0" cy="0"/>
        </a:xfrm>
      </p:grpSpPr>
      <p:sp>
        <p:nvSpPr>
          <p:cNvPr id="249" name="Google Shape;249;p39"/>
          <p:cNvSpPr txBox="1"/>
          <p:nvPr>
            <p:ph type="title"/>
          </p:nvPr>
        </p:nvSpPr>
        <p:spPr>
          <a:xfrm>
            <a:off x="443975" y="131300"/>
            <a:ext cx="8000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434343"/>
                </a:solidFill>
              </a:rPr>
              <a:t>Regressivity </a:t>
            </a:r>
            <a:endParaRPr sz="1700">
              <a:solidFill>
                <a:srgbClr val="434343"/>
              </a:solidFill>
            </a:endParaRPr>
          </a:p>
        </p:txBody>
      </p:sp>
      <p:sp>
        <p:nvSpPr>
          <p:cNvPr id="250" name="Google Shape;250;p39"/>
          <p:cNvSpPr txBox="1"/>
          <p:nvPr/>
        </p:nvSpPr>
        <p:spPr>
          <a:xfrm>
            <a:off x="853525" y="1143400"/>
            <a:ext cx="6865500" cy="58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200">
              <a:solidFill>
                <a:srgbClr val="434343"/>
              </a:solidFill>
            </a:endParaRPr>
          </a:p>
          <a:p>
            <a:pPr indent="0" lvl="0" marL="0" rtl="0" algn="l">
              <a:lnSpc>
                <a:spcPct val="115000"/>
              </a:lnSpc>
              <a:spcBef>
                <a:spcPts val="0"/>
              </a:spcBef>
              <a:spcAft>
                <a:spcPts val="0"/>
              </a:spcAft>
              <a:buNone/>
            </a:pPr>
            <a:r>
              <a:rPr lang="en" sz="1200">
                <a:solidFill>
                  <a:srgbClr val="434343"/>
                </a:solidFill>
              </a:rPr>
              <a:t> </a:t>
            </a:r>
            <a:endParaRPr b="1">
              <a:solidFill>
                <a:srgbClr val="434343"/>
              </a:solidFill>
            </a:endParaRPr>
          </a:p>
        </p:txBody>
      </p:sp>
      <p:sp>
        <p:nvSpPr>
          <p:cNvPr id="251" name="Google Shape;251;p39"/>
          <p:cNvSpPr txBox="1"/>
          <p:nvPr/>
        </p:nvSpPr>
        <p:spPr>
          <a:xfrm>
            <a:off x="732425" y="1069850"/>
            <a:ext cx="752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252" name="Google Shape;252;p39"/>
          <p:cNvSpPr txBox="1"/>
          <p:nvPr/>
        </p:nvSpPr>
        <p:spPr>
          <a:xfrm>
            <a:off x="457325" y="1069850"/>
            <a:ext cx="7973400" cy="98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solidFill>
                  <a:schemeClr val="accent1"/>
                </a:solidFill>
                <a:highlight>
                  <a:srgbClr val="FFFFFF"/>
                </a:highlight>
              </a:rPr>
              <a:t>The regressive nature of this tax disproportionately impacts communities of color because a larger percentage of their income will pay for the increased cost of SSB. (</a:t>
            </a:r>
            <a:r>
              <a:rPr lang="en" sz="1100">
                <a:solidFill>
                  <a:srgbClr val="202124"/>
                </a:solidFill>
                <a:highlight>
                  <a:srgbClr val="FFFFFF"/>
                </a:highlight>
              </a:rPr>
              <a:t>whereas a progressive tax takes a larger percentage from high-income earners)</a:t>
            </a:r>
            <a:endParaRPr sz="1100">
              <a:solidFill>
                <a:schemeClr val="accent1"/>
              </a:solidFill>
              <a:highlight>
                <a:srgbClr val="FFFFFF"/>
              </a:highlight>
            </a:endParaRPr>
          </a:p>
          <a:p>
            <a:pPr indent="0" lvl="0" marL="0" rtl="0" algn="l">
              <a:lnSpc>
                <a:spcPct val="115000"/>
              </a:lnSpc>
              <a:spcBef>
                <a:spcPts val="0"/>
              </a:spcBef>
              <a:spcAft>
                <a:spcPts val="0"/>
              </a:spcAft>
              <a:buNone/>
            </a:pPr>
            <a:r>
              <a:t/>
            </a:r>
            <a:endParaRPr sz="1100">
              <a:solidFill>
                <a:schemeClr val="accent1"/>
              </a:solidFill>
              <a:highlight>
                <a:srgbClr val="FFFFFF"/>
              </a:highlight>
            </a:endParaRPr>
          </a:p>
          <a:p>
            <a:pPr indent="0" lvl="0" marL="0" rtl="0" algn="l">
              <a:lnSpc>
                <a:spcPct val="115000"/>
              </a:lnSpc>
              <a:spcBef>
                <a:spcPts val="0"/>
              </a:spcBef>
              <a:spcAft>
                <a:spcPts val="1600"/>
              </a:spcAft>
              <a:buNone/>
            </a:pPr>
            <a:r>
              <a:t/>
            </a:r>
            <a:endParaRPr>
              <a:solidFill>
                <a:srgbClr val="666666"/>
              </a:solidFill>
              <a:latin typeface="Roboto"/>
              <a:ea typeface="Roboto"/>
              <a:cs typeface="Roboto"/>
              <a:sym typeface="Roboto"/>
            </a:endParaRPr>
          </a:p>
        </p:txBody>
      </p:sp>
      <p:sp>
        <p:nvSpPr>
          <p:cNvPr id="253" name="Google Shape;253;p39"/>
          <p:cNvSpPr txBox="1"/>
          <p:nvPr/>
        </p:nvSpPr>
        <p:spPr>
          <a:xfrm>
            <a:off x="506675" y="1622025"/>
            <a:ext cx="7973400" cy="234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accent1"/>
              </a:solidFill>
              <a:highlight>
                <a:srgbClr val="FFFFFF"/>
              </a:highlight>
            </a:endParaRPr>
          </a:p>
          <a:p>
            <a:pPr indent="0" lvl="0" marL="0" rtl="0" algn="l">
              <a:lnSpc>
                <a:spcPct val="115000"/>
              </a:lnSpc>
              <a:spcBef>
                <a:spcPts val="0"/>
              </a:spcBef>
              <a:spcAft>
                <a:spcPts val="0"/>
              </a:spcAft>
              <a:buNone/>
            </a:pPr>
            <a:r>
              <a:rPr lang="en" sz="1100">
                <a:solidFill>
                  <a:schemeClr val="accent1"/>
                </a:solidFill>
                <a:highlight>
                  <a:srgbClr val="FFFFFF"/>
                </a:highlight>
              </a:rPr>
              <a:t>As such, many local jurisdictions </a:t>
            </a:r>
            <a:r>
              <a:rPr lang="en" sz="1100">
                <a:solidFill>
                  <a:schemeClr val="dk2"/>
                </a:solidFill>
                <a:highlight>
                  <a:srgbClr val="FFFFFF"/>
                </a:highlight>
              </a:rPr>
              <a:t>have prioritized reinvesting the tax revenue back into low-income Black and Latinx communities.</a:t>
            </a:r>
            <a:endParaRPr sz="1100">
              <a:solidFill>
                <a:schemeClr val="dk2"/>
              </a:solidFill>
              <a:highlight>
                <a:srgbClr val="FFFFFF"/>
              </a:highlight>
            </a:endParaRPr>
          </a:p>
          <a:p>
            <a:pPr indent="0" lvl="0" marL="0" rtl="0" algn="l">
              <a:lnSpc>
                <a:spcPct val="115000"/>
              </a:lnSpc>
              <a:spcBef>
                <a:spcPts val="0"/>
              </a:spcBef>
              <a:spcAft>
                <a:spcPts val="0"/>
              </a:spcAft>
              <a:buNone/>
            </a:pPr>
            <a:r>
              <a:t/>
            </a:r>
            <a:endParaRPr sz="1100">
              <a:solidFill>
                <a:schemeClr val="dk2"/>
              </a:solidFill>
              <a:highlight>
                <a:srgbClr val="FFFFFF"/>
              </a:highlight>
            </a:endParaRPr>
          </a:p>
          <a:p>
            <a:pPr indent="0" lvl="0" marL="0" rtl="0" algn="l">
              <a:lnSpc>
                <a:spcPct val="115000"/>
              </a:lnSpc>
              <a:spcBef>
                <a:spcPts val="0"/>
              </a:spcBef>
              <a:spcAft>
                <a:spcPts val="0"/>
              </a:spcAft>
              <a:buNone/>
            </a:pPr>
            <a:r>
              <a:rPr b="1" lang="en" sz="1100">
                <a:solidFill>
                  <a:schemeClr val="dk2"/>
                </a:solidFill>
                <a:highlight>
                  <a:srgbClr val="FFFFFF"/>
                </a:highlight>
              </a:rPr>
              <a:t>Examples of allocations:</a:t>
            </a:r>
            <a:endParaRPr b="1" sz="1100">
              <a:solidFill>
                <a:schemeClr val="dk2"/>
              </a:solidFill>
              <a:highlight>
                <a:srgbClr val="FFFFFF"/>
              </a:highlight>
            </a:endParaRPr>
          </a:p>
          <a:p>
            <a:pPr indent="-298450" lvl="0" marL="457200" rtl="0" algn="l">
              <a:lnSpc>
                <a:spcPct val="115000"/>
              </a:lnSpc>
              <a:spcBef>
                <a:spcPts val="0"/>
              </a:spcBef>
              <a:spcAft>
                <a:spcPts val="0"/>
              </a:spcAft>
              <a:buClr>
                <a:schemeClr val="dk2"/>
              </a:buClr>
              <a:buSzPts val="1100"/>
              <a:buChar char="-"/>
            </a:pPr>
            <a:r>
              <a:rPr b="1" lang="en" sz="1100">
                <a:solidFill>
                  <a:schemeClr val="dk2"/>
                </a:solidFill>
                <a:highlight>
                  <a:srgbClr val="FFFFFF"/>
                </a:highlight>
              </a:rPr>
              <a:t>Navajo Nation: </a:t>
            </a:r>
            <a:r>
              <a:rPr lang="en" sz="1100">
                <a:solidFill>
                  <a:schemeClr val="dk2"/>
                </a:solidFill>
                <a:highlight>
                  <a:srgbClr val="FFFFFF"/>
                </a:highlight>
              </a:rPr>
              <a:t>the revenue is distributed back to the tribe’s local chapters for use in nutrition education and health programs</a:t>
            </a:r>
            <a:endParaRPr sz="1100">
              <a:solidFill>
                <a:schemeClr val="dk2"/>
              </a:solidFill>
              <a:highlight>
                <a:srgbClr val="FFFFFF"/>
              </a:highlight>
            </a:endParaRPr>
          </a:p>
          <a:p>
            <a:pPr indent="-298450" lvl="0" marL="457200" rtl="0" algn="l">
              <a:lnSpc>
                <a:spcPct val="115000"/>
              </a:lnSpc>
              <a:spcBef>
                <a:spcPts val="0"/>
              </a:spcBef>
              <a:spcAft>
                <a:spcPts val="0"/>
              </a:spcAft>
              <a:buClr>
                <a:schemeClr val="dk2"/>
              </a:buClr>
              <a:buSzPts val="1100"/>
              <a:buChar char="-"/>
            </a:pPr>
            <a:r>
              <a:rPr b="1" lang="en" sz="1100">
                <a:solidFill>
                  <a:schemeClr val="dk2"/>
                </a:solidFill>
                <a:highlight>
                  <a:schemeClr val="lt1"/>
                </a:highlight>
              </a:rPr>
              <a:t>Philadelphia, PA: </a:t>
            </a:r>
            <a:r>
              <a:rPr lang="en" sz="1100">
                <a:solidFill>
                  <a:schemeClr val="dk2"/>
                </a:solidFill>
                <a:highlight>
                  <a:schemeClr val="lt1"/>
                </a:highlight>
              </a:rPr>
              <a:t>and investments universal pre-K programs </a:t>
            </a:r>
            <a:endParaRPr sz="1100">
              <a:solidFill>
                <a:schemeClr val="dk2"/>
              </a:solidFill>
              <a:highlight>
                <a:schemeClr val="lt1"/>
              </a:highlight>
            </a:endParaRPr>
          </a:p>
          <a:p>
            <a:pPr indent="-298450" lvl="0" marL="457200" rtl="0" algn="l">
              <a:lnSpc>
                <a:spcPct val="115000"/>
              </a:lnSpc>
              <a:spcBef>
                <a:spcPts val="0"/>
              </a:spcBef>
              <a:spcAft>
                <a:spcPts val="0"/>
              </a:spcAft>
              <a:buClr>
                <a:schemeClr val="dk2"/>
              </a:buClr>
              <a:buSzPts val="1100"/>
              <a:buChar char="-"/>
            </a:pPr>
            <a:r>
              <a:rPr b="1" lang="en" sz="1100">
                <a:solidFill>
                  <a:schemeClr val="dk2"/>
                </a:solidFill>
                <a:highlight>
                  <a:srgbClr val="FFFFFF"/>
                </a:highlight>
              </a:rPr>
              <a:t>San Francisco, CA and Philadelphia, PA:</a:t>
            </a:r>
            <a:r>
              <a:rPr lang="en" sz="1100">
                <a:solidFill>
                  <a:schemeClr val="dk2"/>
                </a:solidFill>
                <a:highlight>
                  <a:srgbClr val="FFFFFF"/>
                </a:highlight>
              </a:rPr>
              <a:t> investments in parks and recreation centers to encourage active lifestyles</a:t>
            </a:r>
            <a:endParaRPr sz="1100">
              <a:solidFill>
                <a:schemeClr val="dk2"/>
              </a:solidFill>
              <a:highlight>
                <a:srgbClr val="FFFFFF"/>
              </a:highlight>
            </a:endParaRPr>
          </a:p>
          <a:p>
            <a:pPr indent="-298450" lvl="0" marL="457200" rtl="0" algn="l">
              <a:lnSpc>
                <a:spcPct val="115000"/>
              </a:lnSpc>
              <a:spcBef>
                <a:spcPts val="0"/>
              </a:spcBef>
              <a:spcAft>
                <a:spcPts val="0"/>
              </a:spcAft>
              <a:buClr>
                <a:schemeClr val="dk2"/>
              </a:buClr>
              <a:buSzPts val="1100"/>
              <a:buChar char="-"/>
            </a:pPr>
            <a:r>
              <a:rPr b="1" lang="en" sz="1100">
                <a:solidFill>
                  <a:schemeClr val="dk2"/>
                </a:solidFill>
                <a:highlight>
                  <a:schemeClr val="lt1"/>
                </a:highlight>
              </a:rPr>
              <a:t>Albany CA and Berkeley CA:</a:t>
            </a:r>
            <a:r>
              <a:rPr lang="en" sz="1100">
                <a:solidFill>
                  <a:schemeClr val="dk2"/>
                </a:solidFill>
                <a:highlight>
                  <a:schemeClr val="lt1"/>
                </a:highlight>
              </a:rPr>
              <a:t> healthy cooking and shopping classes</a:t>
            </a:r>
            <a:endParaRPr sz="1100">
              <a:solidFill>
                <a:schemeClr val="dk2"/>
              </a:solidFill>
              <a:highlight>
                <a:schemeClr val="lt1"/>
              </a:highlight>
            </a:endParaRPr>
          </a:p>
          <a:p>
            <a:pPr indent="0" lvl="0" marL="0" rtl="0" algn="l">
              <a:lnSpc>
                <a:spcPct val="115000"/>
              </a:lnSpc>
              <a:spcBef>
                <a:spcPts val="0"/>
              </a:spcBef>
              <a:spcAft>
                <a:spcPts val="1600"/>
              </a:spcAft>
              <a:buNone/>
            </a:pPr>
            <a:r>
              <a:t/>
            </a:r>
            <a:endParaRPr>
              <a:solidFill>
                <a:srgbClr val="666666"/>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0"/>
          <p:cNvSpPr txBox="1"/>
          <p:nvPr>
            <p:ph type="title"/>
          </p:nvPr>
        </p:nvSpPr>
        <p:spPr>
          <a:xfrm>
            <a:off x="490250" y="526350"/>
            <a:ext cx="8000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Breakout groups</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Discussion questions</a:t>
            </a:r>
            <a:endParaRPr sz="2700"/>
          </a:p>
        </p:txBody>
      </p:sp>
      <p:sp>
        <p:nvSpPr>
          <p:cNvPr id="264" name="Google Shape;264;p41"/>
          <p:cNvSpPr txBox="1"/>
          <p:nvPr>
            <p:ph idx="1" type="body"/>
          </p:nvPr>
        </p:nvSpPr>
        <p:spPr>
          <a:xfrm>
            <a:off x="1161600" y="982125"/>
            <a:ext cx="7209600" cy="2710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dk2"/>
              </a:buClr>
              <a:buSzPts val="1300"/>
              <a:buFont typeface="Arial"/>
              <a:buAutoNum type="arabicPeriod"/>
            </a:pPr>
            <a:r>
              <a:rPr b="1" lang="en" sz="1300">
                <a:solidFill>
                  <a:schemeClr val="dk2"/>
                </a:solidFill>
                <a:latin typeface="Arial"/>
                <a:ea typeface="Arial"/>
                <a:cs typeface="Arial"/>
                <a:sym typeface="Arial"/>
              </a:rPr>
              <a:t>What do you believe are the pros and cons of the Nutrition Equity Bill?</a:t>
            </a:r>
            <a:endParaRPr b="1" sz="1300">
              <a:solidFill>
                <a:schemeClr val="dk2"/>
              </a:solidFill>
              <a:latin typeface="Arial"/>
              <a:ea typeface="Arial"/>
              <a:cs typeface="Arial"/>
              <a:sym typeface="Arial"/>
            </a:endParaRPr>
          </a:p>
          <a:p>
            <a:pPr indent="-311150" lvl="0" marL="457200" rtl="0" algn="l">
              <a:spcBef>
                <a:spcPts val="0"/>
              </a:spcBef>
              <a:spcAft>
                <a:spcPts val="0"/>
              </a:spcAft>
              <a:buClr>
                <a:schemeClr val="dk2"/>
              </a:buClr>
              <a:buSzPts val="1300"/>
              <a:buFont typeface="Arial"/>
              <a:buAutoNum type="arabicPeriod"/>
            </a:pPr>
            <a:r>
              <a:rPr b="1" lang="en" sz="1300">
                <a:solidFill>
                  <a:schemeClr val="dk2"/>
                </a:solidFill>
                <a:latin typeface="Arial"/>
                <a:ea typeface="Arial"/>
                <a:cs typeface="Arial"/>
                <a:sym typeface="Arial"/>
              </a:rPr>
              <a:t>How do you feel about testifying (for or against)? </a:t>
            </a:r>
            <a:endParaRPr b="1" sz="1300">
              <a:solidFill>
                <a:schemeClr val="dk2"/>
              </a:solidFill>
              <a:latin typeface="Arial"/>
              <a:ea typeface="Arial"/>
              <a:cs typeface="Arial"/>
              <a:sym typeface="Arial"/>
            </a:endParaRPr>
          </a:p>
          <a:p>
            <a:pPr indent="-311150" lvl="1" marL="914400" rtl="0" algn="l">
              <a:spcBef>
                <a:spcPts val="0"/>
              </a:spcBef>
              <a:spcAft>
                <a:spcPts val="0"/>
              </a:spcAft>
              <a:buClr>
                <a:schemeClr val="dk2"/>
              </a:buClr>
              <a:buSzPts val="1300"/>
              <a:buFont typeface="Arial"/>
              <a:buAutoNum type="alphaLcPeriod"/>
            </a:pPr>
            <a:r>
              <a:rPr b="1" lang="en" sz="1300">
                <a:solidFill>
                  <a:schemeClr val="dk2"/>
                </a:solidFill>
                <a:latin typeface="Arial"/>
                <a:ea typeface="Arial"/>
                <a:cs typeface="Arial"/>
                <a:sym typeface="Arial"/>
              </a:rPr>
              <a:t>What’s a reason you would testify?</a:t>
            </a:r>
            <a:endParaRPr b="1" sz="1300">
              <a:solidFill>
                <a:schemeClr val="dk2"/>
              </a:solidFill>
              <a:latin typeface="Arial"/>
              <a:ea typeface="Arial"/>
              <a:cs typeface="Arial"/>
              <a:sym typeface="Arial"/>
            </a:endParaRPr>
          </a:p>
          <a:p>
            <a:pPr indent="-311150" lvl="1" marL="914400" rtl="0" algn="l">
              <a:spcBef>
                <a:spcPts val="0"/>
              </a:spcBef>
              <a:spcAft>
                <a:spcPts val="0"/>
              </a:spcAft>
              <a:buClr>
                <a:schemeClr val="dk2"/>
              </a:buClr>
              <a:buSzPts val="1300"/>
              <a:buFont typeface="Arial"/>
              <a:buAutoNum type="alphaLcPeriod"/>
            </a:pPr>
            <a:r>
              <a:rPr b="1" lang="en" sz="1300">
                <a:solidFill>
                  <a:schemeClr val="dk2"/>
                </a:solidFill>
                <a:latin typeface="Arial"/>
                <a:ea typeface="Arial"/>
                <a:cs typeface="Arial"/>
                <a:sym typeface="Arial"/>
              </a:rPr>
              <a:t>What’s a reason you wouldn’t testify?</a:t>
            </a:r>
            <a:endParaRPr b="1" sz="1300">
              <a:solidFill>
                <a:schemeClr val="dk2"/>
              </a:solidFill>
              <a:latin typeface="Arial"/>
              <a:ea typeface="Arial"/>
              <a:cs typeface="Arial"/>
              <a:sym typeface="Arial"/>
            </a:endParaRPr>
          </a:p>
          <a:p>
            <a:pPr indent="0" lvl="0" marL="0" rtl="0" algn="l">
              <a:spcBef>
                <a:spcPts val="0"/>
              </a:spcBef>
              <a:spcAft>
                <a:spcPts val="0"/>
              </a:spcAft>
              <a:buNone/>
            </a:pPr>
            <a:r>
              <a:t/>
            </a:r>
            <a:endParaRPr b="1" sz="1400">
              <a:solidFill>
                <a:srgbClr val="666666"/>
              </a:solidFill>
            </a:endParaRPr>
          </a:p>
          <a:p>
            <a:pPr indent="0" lvl="0" marL="0" rtl="0" algn="l">
              <a:spcBef>
                <a:spcPts val="1600"/>
              </a:spcBef>
              <a:spcAft>
                <a:spcPts val="1600"/>
              </a:spcAft>
              <a:buNone/>
            </a:pPr>
            <a:r>
              <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Housekeeping</a:t>
            </a:r>
            <a:endParaRPr sz="2700"/>
          </a:p>
        </p:txBody>
      </p:sp>
      <p:sp>
        <p:nvSpPr>
          <p:cNvPr id="72" name="Google Shape;72;p15"/>
          <p:cNvSpPr txBox="1"/>
          <p:nvPr>
            <p:ph idx="1" type="body"/>
          </p:nvPr>
        </p:nvSpPr>
        <p:spPr>
          <a:xfrm>
            <a:off x="1161600" y="1306700"/>
            <a:ext cx="72096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1200">
                <a:solidFill>
                  <a:schemeClr val="dk2"/>
                </a:solidFill>
                <a:latin typeface="Arial"/>
                <a:ea typeface="Arial"/>
                <a:cs typeface="Arial"/>
                <a:sym typeface="Arial"/>
              </a:rPr>
              <a:t>The goal of this meeting is to encourage participants to think critically of the proposed legislation, formulate opinions for their own testimony, and provide guidance on how to testify.</a:t>
            </a:r>
            <a:endParaRPr b="1" sz="1200">
              <a:solidFill>
                <a:schemeClr val="dk2"/>
              </a:solidFill>
              <a:latin typeface="Arial"/>
              <a:ea typeface="Arial"/>
              <a:cs typeface="Arial"/>
              <a:sym typeface="Arial"/>
            </a:endParaRPr>
          </a:p>
          <a:p>
            <a:pPr indent="0" lvl="0" marL="0" rtl="0" algn="l">
              <a:spcBef>
                <a:spcPts val="0"/>
              </a:spcBef>
              <a:spcAft>
                <a:spcPts val="0"/>
              </a:spcAft>
              <a:buClr>
                <a:schemeClr val="dk2"/>
              </a:buClr>
              <a:buSzPts val="1100"/>
              <a:buFont typeface="Arial"/>
              <a:buNone/>
            </a:pPr>
            <a:r>
              <a:t/>
            </a:r>
            <a:endParaRPr sz="1200">
              <a:solidFill>
                <a:schemeClr val="dk2"/>
              </a:solidFill>
              <a:latin typeface="Arial"/>
              <a:ea typeface="Arial"/>
              <a:cs typeface="Arial"/>
              <a:sym typeface="Arial"/>
            </a:endParaRPr>
          </a:p>
          <a:p>
            <a:pPr indent="0" lvl="0" marL="0" rtl="0" algn="l">
              <a:spcBef>
                <a:spcPts val="0"/>
              </a:spcBef>
              <a:spcAft>
                <a:spcPts val="0"/>
              </a:spcAft>
              <a:buClr>
                <a:schemeClr val="dk2"/>
              </a:buClr>
              <a:buSzPts val="1100"/>
              <a:buFont typeface="Arial"/>
              <a:buNone/>
            </a:pPr>
            <a:r>
              <a:rPr lang="en" sz="1200">
                <a:solidFill>
                  <a:schemeClr val="dk2"/>
                </a:solidFill>
                <a:latin typeface="Arial"/>
                <a:ea typeface="Arial"/>
                <a:cs typeface="Arial"/>
                <a:sym typeface="Arial"/>
              </a:rPr>
              <a:t>Please put all questions in the chat and they will be moderated by FPC members. </a:t>
            </a:r>
            <a:r>
              <a:rPr lang="en" sz="1200">
                <a:solidFill>
                  <a:schemeClr val="dk2"/>
                </a:solidFill>
                <a:latin typeface="Arial"/>
                <a:ea typeface="Arial"/>
                <a:cs typeface="Arial"/>
                <a:sym typeface="Arial"/>
              </a:rPr>
              <a:t>We will have time for discussion in breakout groups.</a:t>
            </a:r>
            <a:endParaRPr sz="1200">
              <a:solidFill>
                <a:schemeClr val="dk2"/>
              </a:solidFill>
              <a:latin typeface="Arial"/>
              <a:ea typeface="Arial"/>
              <a:cs typeface="Arial"/>
              <a:sym typeface="Arial"/>
            </a:endParaRPr>
          </a:p>
          <a:p>
            <a:pPr indent="0" lvl="0" marL="0" rtl="0" algn="l">
              <a:spcBef>
                <a:spcPts val="0"/>
              </a:spcBef>
              <a:spcAft>
                <a:spcPts val="0"/>
              </a:spcAft>
              <a:buClr>
                <a:schemeClr val="dk2"/>
              </a:buClr>
              <a:buSzPts val="1100"/>
              <a:buFont typeface="Arial"/>
              <a:buNone/>
            </a:pPr>
            <a:r>
              <a:t/>
            </a:r>
            <a:endParaRPr sz="1200">
              <a:solidFill>
                <a:schemeClr val="dk2"/>
              </a:solidFill>
              <a:latin typeface="Arial"/>
              <a:ea typeface="Arial"/>
              <a:cs typeface="Arial"/>
              <a:sym typeface="Arial"/>
            </a:endParaRPr>
          </a:p>
          <a:p>
            <a:pPr indent="0" lvl="0" marL="0" rtl="0" algn="l">
              <a:spcBef>
                <a:spcPts val="0"/>
              </a:spcBef>
              <a:spcAft>
                <a:spcPts val="0"/>
              </a:spcAft>
              <a:buClr>
                <a:schemeClr val="dk2"/>
              </a:buClr>
              <a:buSzPts val="1100"/>
              <a:buFont typeface="Arial"/>
              <a:buNone/>
            </a:pPr>
            <a:r>
              <a:rPr lang="en" sz="1200">
                <a:solidFill>
                  <a:schemeClr val="dk2"/>
                </a:solidFill>
                <a:latin typeface="Arial"/>
                <a:ea typeface="Arial"/>
                <a:cs typeface="Arial"/>
                <a:sym typeface="Arial"/>
              </a:rPr>
              <a:t>For information about how the bill and its allocations came to be, please send us an email and we can send notes from the Community Engagement meeting that was hosted in December. </a:t>
            </a:r>
            <a:endParaRPr sz="1200">
              <a:solidFill>
                <a:schemeClr val="dk2"/>
              </a:solidFill>
              <a:latin typeface="Arial"/>
              <a:ea typeface="Arial"/>
              <a:cs typeface="Arial"/>
              <a:sym typeface="Arial"/>
            </a:endParaRPr>
          </a:p>
          <a:p>
            <a:pPr indent="0" lvl="0" marL="0" rtl="0" algn="l">
              <a:spcBef>
                <a:spcPts val="0"/>
              </a:spcBef>
              <a:spcAft>
                <a:spcPts val="0"/>
              </a:spcAft>
              <a:buNone/>
            </a:pPr>
            <a:r>
              <a:t/>
            </a:r>
            <a:endParaRPr b="1" sz="1400">
              <a:solidFill>
                <a:srgbClr val="666666"/>
              </a:solidFill>
            </a:endParaRPr>
          </a:p>
          <a:p>
            <a:pPr indent="0" lvl="0" marL="0" rtl="0" algn="l">
              <a:spcBef>
                <a:spcPts val="1600"/>
              </a:spcBef>
              <a:spcAft>
                <a:spcPts val="1600"/>
              </a:spcAft>
              <a:buNone/>
            </a:pPr>
            <a:r>
              <a:t/>
            </a:r>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2"/>
          <p:cNvSpPr txBox="1"/>
          <p:nvPr>
            <p:ph type="title"/>
          </p:nvPr>
        </p:nvSpPr>
        <p:spPr>
          <a:xfrm>
            <a:off x="468250" y="256800"/>
            <a:ext cx="8000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How to testify</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2700"/>
              <a:t>How to testify</a:t>
            </a:r>
            <a:endParaRPr sz="2700"/>
          </a:p>
        </p:txBody>
      </p:sp>
      <p:sp>
        <p:nvSpPr>
          <p:cNvPr id="275" name="Google Shape;275;p43"/>
          <p:cNvSpPr txBox="1"/>
          <p:nvPr>
            <p:ph idx="1" type="body"/>
          </p:nvPr>
        </p:nvSpPr>
        <p:spPr>
          <a:xfrm>
            <a:off x="695325" y="982125"/>
            <a:ext cx="7675800" cy="2710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666666"/>
              </a:buClr>
              <a:buSzPts val="1400"/>
              <a:buFont typeface="Arial"/>
              <a:buAutoNum type="arabicPeriod"/>
            </a:pPr>
            <a:r>
              <a:rPr b="1" lang="en" sz="1100">
                <a:solidFill>
                  <a:schemeClr val="dk2"/>
                </a:solidFill>
                <a:highlight>
                  <a:srgbClr val="FFFFFF"/>
                </a:highlight>
                <a:latin typeface="Raleway"/>
                <a:ea typeface="Raleway"/>
                <a:cs typeface="Raleway"/>
                <a:sym typeface="Raleway"/>
              </a:rPr>
              <a:t>Register</a:t>
            </a:r>
            <a:r>
              <a:rPr lang="en" sz="1100">
                <a:solidFill>
                  <a:schemeClr val="dk2"/>
                </a:solidFill>
                <a:highlight>
                  <a:srgbClr val="FFFFFF"/>
                </a:highlight>
                <a:latin typeface="Raleway"/>
                <a:ea typeface="Raleway"/>
                <a:cs typeface="Raleway"/>
                <a:sym typeface="Raleway"/>
              </a:rPr>
              <a:t>: </a:t>
            </a:r>
            <a:r>
              <a:rPr lang="en" sz="1100">
                <a:solidFill>
                  <a:schemeClr val="dk2"/>
                </a:solidFill>
                <a:highlight>
                  <a:schemeClr val="lt1"/>
                </a:highlight>
                <a:latin typeface="Raleway"/>
                <a:ea typeface="Raleway"/>
                <a:cs typeface="Raleway"/>
                <a:sym typeface="Raleway"/>
              </a:rPr>
              <a:t>Anyone wishing to testify should complete the form at </a:t>
            </a:r>
            <a:r>
              <a:rPr lang="en" sz="1100" u="sng">
                <a:solidFill>
                  <a:srgbClr val="0000FF"/>
                </a:solidFill>
                <a:highlight>
                  <a:schemeClr val="lt1"/>
                </a:highlight>
                <a:latin typeface="Raleway"/>
                <a:ea typeface="Raleway"/>
                <a:cs typeface="Raleway"/>
                <a:sym typeface="Raleway"/>
                <a:hlinkClick r:id="rId3">
                  <a:extLst>
                    <a:ext uri="{A12FA001-AC4F-418D-AE19-62706E023703}">
                      <ahyp:hlinkClr val="tx"/>
                    </a:ext>
                  </a:extLst>
                </a:hlinkClick>
              </a:rPr>
              <a:t>https://www.brianneknadeau.com/testify</a:t>
            </a:r>
            <a:r>
              <a:rPr lang="en" sz="1100">
                <a:solidFill>
                  <a:schemeClr val="dk2"/>
                </a:solidFill>
                <a:highlight>
                  <a:schemeClr val="lt1"/>
                </a:highlight>
                <a:latin typeface="Raleway"/>
                <a:ea typeface="Raleway"/>
                <a:cs typeface="Raleway"/>
                <a:sym typeface="Raleway"/>
              </a:rPr>
              <a:t> by the end of the business day by THIS FRIDAY.</a:t>
            </a:r>
            <a:endParaRPr sz="1100">
              <a:solidFill>
                <a:schemeClr val="dk2"/>
              </a:solidFill>
              <a:highlight>
                <a:schemeClr val="lt1"/>
              </a:highlight>
              <a:latin typeface="Raleway"/>
              <a:ea typeface="Raleway"/>
              <a:cs typeface="Raleway"/>
              <a:sym typeface="Raleway"/>
            </a:endParaRPr>
          </a:p>
          <a:p>
            <a:pPr indent="0" lvl="0" marL="1371600" rtl="0" algn="l">
              <a:spcBef>
                <a:spcPts val="0"/>
              </a:spcBef>
              <a:spcAft>
                <a:spcPts val="0"/>
              </a:spcAft>
              <a:buNone/>
            </a:pPr>
            <a:r>
              <a:t/>
            </a:r>
            <a:endParaRPr sz="1100">
              <a:solidFill>
                <a:schemeClr val="dk2"/>
              </a:solidFill>
              <a:highlight>
                <a:schemeClr val="lt1"/>
              </a:highlight>
              <a:latin typeface="Raleway"/>
              <a:ea typeface="Raleway"/>
              <a:cs typeface="Raleway"/>
              <a:sym typeface="Raleway"/>
            </a:endParaRPr>
          </a:p>
          <a:p>
            <a:pPr indent="-298450" lvl="0" marL="457200" rtl="0" algn="l">
              <a:spcBef>
                <a:spcPts val="0"/>
              </a:spcBef>
              <a:spcAft>
                <a:spcPts val="0"/>
              </a:spcAft>
              <a:buClr>
                <a:schemeClr val="dk2"/>
              </a:buClr>
              <a:buSzPts val="1100"/>
              <a:buFont typeface="Raleway"/>
              <a:buAutoNum type="arabicPeriod"/>
            </a:pPr>
            <a:r>
              <a:rPr b="1" lang="en" sz="1100">
                <a:solidFill>
                  <a:schemeClr val="dk2"/>
                </a:solidFill>
                <a:highlight>
                  <a:schemeClr val="lt1"/>
                </a:highlight>
                <a:latin typeface="Raleway"/>
                <a:ea typeface="Raleway"/>
                <a:cs typeface="Raleway"/>
                <a:sym typeface="Raleway"/>
              </a:rPr>
              <a:t>Create your testimony </a:t>
            </a:r>
            <a:r>
              <a:rPr lang="en" sz="1100">
                <a:solidFill>
                  <a:schemeClr val="dk2"/>
                </a:solidFill>
                <a:highlight>
                  <a:schemeClr val="lt1"/>
                </a:highlight>
                <a:latin typeface="Raleway"/>
                <a:ea typeface="Raleway"/>
                <a:cs typeface="Raleway"/>
                <a:sym typeface="Raleway"/>
              </a:rPr>
              <a:t>using the guidance on the FPC guide and lessons learned here.</a:t>
            </a:r>
            <a:endParaRPr sz="1100">
              <a:solidFill>
                <a:schemeClr val="dk2"/>
              </a:solidFill>
              <a:highlight>
                <a:schemeClr val="lt1"/>
              </a:highlight>
              <a:latin typeface="Raleway"/>
              <a:ea typeface="Raleway"/>
              <a:cs typeface="Raleway"/>
              <a:sym typeface="Raleway"/>
            </a:endParaRPr>
          </a:p>
          <a:p>
            <a:pPr indent="0" lvl="0" marL="1371600" rtl="0" algn="l">
              <a:spcBef>
                <a:spcPts val="0"/>
              </a:spcBef>
              <a:spcAft>
                <a:spcPts val="0"/>
              </a:spcAft>
              <a:buNone/>
            </a:pPr>
            <a:r>
              <a:t/>
            </a:r>
            <a:endParaRPr sz="1100">
              <a:solidFill>
                <a:schemeClr val="dk2"/>
              </a:solidFill>
              <a:highlight>
                <a:schemeClr val="lt1"/>
              </a:highlight>
              <a:latin typeface="Raleway"/>
              <a:ea typeface="Raleway"/>
              <a:cs typeface="Raleway"/>
              <a:sym typeface="Raleway"/>
            </a:endParaRPr>
          </a:p>
          <a:p>
            <a:pPr indent="-298450" lvl="0" marL="457200" rtl="0" algn="l">
              <a:spcBef>
                <a:spcPts val="0"/>
              </a:spcBef>
              <a:spcAft>
                <a:spcPts val="0"/>
              </a:spcAft>
              <a:buClr>
                <a:schemeClr val="dk2"/>
              </a:buClr>
              <a:buSzPts val="1100"/>
              <a:buFont typeface="Raleway"/>
              <a:buAutoNum type="arabicPeriod"/>
            </a:pPr>
            <a:r>
              <a:rPr b="1" lang="en" sz="1100">
                <a:solidFill>
                  <a:schemeClr val="dk2"/>
                </a:solidFill>
                <a:highlight>
                  <a:schemeClr val="lt1"/>
                </a:highlight>
                <a:latin typeface="Raleway"/>
                <a:ea typeface="Raleway"/>
                <a:cs typeface="Raleway"/>
                <a:sym typeface="Raleway"/>
              </a:rPr>
              <a:t>Practice and testify!</a:t>
            </a:r>
            <a:endParaRPr b="1" sz="1100">
              <a:solidFill>
                <a:schemeClr val="dk2"/>
              </a:solidFill>
              <a:highlight>
                <a:schemeClr val="lt1"/>
              </a:highlight>
              <a:latin typeface="Raleway"/>
              <a:ea typeface="Raleway"/>
              <a:cs typeface="Raleway"/>
              <a:sym typeface="Raleway"/>
            </a:endParaRPr>
          </a:p>
          <a:p>
            <a:pPr indent="-298450" lvl="1" marL="1828800" rtl="0" algn="l">
              <a:spcBef>
                <a:spcPts val="0"/>
              </a:spcBef>
              <a:spcAft>
                <a:spcPts val="0"/>
              </a:spcAft>
              <a:buClr>
                <a:schemeClr val="dk2"/>
              </a:buClr>
              <a:buSzPts val="1100"/>
              <a:buFont typeface="Arial"/>
              <a:buAutoNum type="alphaLcPeriod"/>
            </a:pPr>
            <a:r>
              <a:rPr b="1" lang="en" sz="1100">
                <a:solidFill>
                  <a:schemeClr val="dk2"/>
                </a:solidFill>
                <a:highlight>
                  <a:schemeClr val="lt1"/>
                </a:highlight>
                <a:latin typeface="Raleway"/>
                <a:ea typeface="Raleway"/>
                <a:cs typeface="Raleway"/>
                <a:sym typeface="Raleway"/>
              </a:rPr>
              <a:t>As an individual, you will have 3 minutes to speak. </a:t>
            </a:r>
            <a:r>
              <a:rPr lang="en" sz="1100">
                <a:solidFill>
                  <a:schemeClr val="dk2"/>
                </a:solidFill>
                <a:highlight>
                  <a:schemeClr val="lt1"/>
                </a:highlight>
                <a:latin typeface="Raleway"/>
                <a:ea typeface="Raleway"/>
                <a:cs typeface="Raleway"/>
                <a:sym typeface="Raleway"/>
              </a:rPr>
              <a:t>If you represent an organization or business, you may have up to 5 minutes. Your written testimony can be as long as you like.</a:t>
            </a:r>
            <a:endParaRPr sz="1100">
              <a:solidFill>
                <a:schemeClr val="dk2"/>
              </a:solidFill>
              <a:highlight>
                <a:schemeClr val="lt1"/>
              </a:highlight>
              <a:latin typeface="Raleway"/>
              <a:ea typeface="Raleway"/>
              <a:cs typeface="Raleway"/>
              <a:sym typeface="Raleway"/>
            </a:endParaRPr>
          </a:p>
          <a:p>
            <a:pPr indent="-298450" lvl="1" marL="1828800" rtl="0" algn="l">
              <a:spcBef>
                <a:spcPts val="0"/>
              </a:spcBef>
              <a:spcAft>
                <a:spcPts val="0"/>
              </a:spcAft>
              <a:buClr>
                <a:schemeClr val="dk2"/>
              </a:buClr>
              <a:buSzPts val="1100"/>
              <a:buFont typeface="Raleway"/>
              <a:buAutoNum type="alphaLcPeriod"/>
            </a:pPr>
            <a:r>
              <a:rPr lang="en" sz="1100">
                <a:solidFill>
                  <a:schemeClr val="dk2"/>
                </a:solidFill>
                <a:highlight>
                  <a:schemeClr val="lt1"/>
                </a:highlight>
                <a:latin typeface="Raleway"/>
                <a:ea typeface="Raleway"/>
                <a:cs typeface="Raleway"/>
                <a:sym typeface="Raleway"/>
              </a:rPr>
              <a:t>Remember that one page of double-spaced text (about 250 words) takes about 2 minutes to read aloud!</a:t>
            </a:r>
            <a:endParaRPr sz="1100">
              <a:solidFill>
                <a:schemeClr val="dk2"/>
              </a:solidFill>
              <a:highlight>
                <a:schemeClr val="lt1"/>
              </a:highlight>
              <a:latin typeface="Raleway"/>
              <a:ea typeface="Raleway"/>
              <a:cs typeface="Raleway"/>
              <a:sym typeface="Raleway"/>
            </a:endParaRPr>
          </a:p>
          <a:p>
            <a:pPr indent="-298450" lvl="1" marL="1828800" rtl="0" algn="l">
              <a:spcBef>
                <a:spcPts val="0"/>
              </a:spcBef>
              <a:spcAft>
                <a:spcPts val="0"/>
              </a:spcAft>
              <a:buClr>
                <a:schemeClr val="dk2"/>
              </a:buClr>
              <a:buSzPts val="1100"/>
              <a:buFont typeface="Raleway"/>
              <a:buAutoNum type="alphaLcPeriod"/>
            </a:pPr>
            <a:r>
              <a:rPr lang="en" sz="1100">
                <a:solidFill>
                  <a:schemeClr val="dk2"/>
                </a:solidFill>
                <a:highlight>
                  <a:schemeClr val="lt1"/>
                </a:highlight>
                <a:latin typeface="Raleway"/>
                <a:ea typeface="Raleway"/>
                <a:cs typeface="Raleway"/>
                <a:sym typeface="Raleway"/>
              </a:rPr>
              <a:t>Anticipate follow-up questions. </a:t>
            </a:r>
            <a:endParaRPr sz="1100">
              <a:solidFill>
                <a:schemeClr val="dk2"/>
              </a:solidFill>
              <a:highlight>
                <a:schemeClr val="lt1"/>
              </a:highlight>
              <a:latin typeface="Raleway"/>
              <a:ea typeface="Raleway"/>
              <a:cs typeface="Raleway"/>
              <a:sym typeface="Raleway"/>
            </a:endParaRPr>
          </a:p>
          <a:p>
            <a:pPr indent="0" lvl="0" marL="0" rtl="0" algn="l">
              <a:spcBef>
                <a:spcPts val="0"/>
              </a:spcBef>
              <a:spcAft>
                <a:spcPts val="0"/>
              </a:spcAft>
              <a:buNone/>
            </a:pPr>
            <a:r>
              <a:t/>
            </a:r>
            <a:endParaRPr b="1">
              <a:solidFill>
                <a:srgbClr val="666666"/>
              </a:solidFill>
              <a:latin typeface="Raleway"/>
              <a:ea typeface="Raleway"/>
              <a:cs typeface="Raleway"/>
              <a:sym typeface="Raleway"/>
            </a:endParaRPr>
          </a:p>
          <a:p>
            <a:pPr indent="0" lvl="0" marL="0" rtl="0" algn="l">
              <a:spcBef>
                <a:spcPts val="0"/>
              </a:spcBef>
              <a:spcAft>
                <a:spcPts val="1600"/>
              </a:spcAft>
              <a:buNone/>
            </a:pPr>
            <a:r>
              <a:t/>
            </a:r>
            <a:endParaRPr sz="1400">
              <a:latin typeface="Raleway"/>
              <a:ea typeface="Raleway"/>
              <a:cs typeface="Raleway"/>
              <a:sym typeface="Ralew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4"/>
          <p:cNvSpPr txBox="1"/>
          <p:nvPr>
            <p:ph type="title"/>
          </p:nvPr>
        </p:nvSpPr>
        <p:spPr>
          <a:xfrm>
            <a:off x="490250" y="526350"/>
            <a:ext cx="8000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700"/>
              <a:t>Thank you!</a:t>
            </a:r>
            <a:endParaRPr sz="3700"/>
          </a:p>
          <a:p>
            <a:pPr indent="0" lvl="0" marL="0" rtl="0" algn="l">
              <a:spcBef>
                <a:spcPts val="0"/>
              </a:spcBef>
              <a:spcAft>
                <a:spcPts val="0"/>
              </a:spcAft>
              <a:buNone/>
            </a:pPr>
            <a:r>
              <a:t/>
            </a:r>
            <a:endParaRPr sz="2800"/>
          </a:p>
          <a:p>
            <a:pPr indent="0" lvl="0" marL="0" rtl="0" algn="l">
              <a:spcBef>
                <a:spcPts val="0"/>
              </a:spcBef>
              <a:spcAft>
                <a:spcPts val="0"/>
              </a:spcAft>
              <a:buNone/>
            </a:pPr>
            <a:r>
              <a:rPr lang="en" sz="2800"/>
              <a:t>Be in touch!</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rPr lang="en" sz="2800" u="sng">
                <a:solidFill>
                  <a:schemeClr val="hlink"/>
                </a:solidFill>
                <a:hlinkClick r:id="rId3"/>
              </a:rPr>
              <a:t>Dr.JamesLHuang@gmail.com</a:t>
            </a:r>
            <a:endParaRPr sz="2800"/>
          </a:p>
          <a:p>
            <a:pPr indent="0" lvl="0" marL="0" rtl="0" algn="l">
              <a:spcBef>
                <a:spcPts val="0"/>
              </a:spcBef>
              <a:spcAft>
                <a:spcPts val="0"/>
              </a:spcAft>
              <a:buNone/>
            </a:pPr>
            <a:r>
              <a:rPr lang="en" sz="2800" u="sng">
                <a:solidFill>
                  <a:schemeClr val="hlink"/>
                </a:solidFill>
                <a:hlinkClick r:id="rId4"/>
              </a:rPr>
              <a:t>tambra@nativsol.com</a:t>
            </a:r>
            <a:endParaRPr sz="2800"/>
          </a:p>
          <a:p>
            <a:pPr indent="0" lvl="0" marL="0" rtl="0" algn="l">
              <a:spcBef>
                <a:spcPts val="0"/>
              </a:spcBef>
              <a:spcAft>
                <a:spcPts val="0"/>
              </a:spcAft>
              <a:buNone/>
            </a:pPr>
            <a:r>
              <a:rPr lang="en" sz="2800" u="sng">
                <a:solidFill>
                  <a:schemeClr val="hlink"/>
                </a:solidFill>
                <a:hlinkClick r:id="rId5"/>
              </a:rPr>
              <a:t>Kristy.McCarron@ymcadc.org</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523175" y="789675"/>
            <a:ext cx="8000100" cy="77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300"/>
              <a:t>Defining Nutrition Equity </a:t>
            </a:r>
            <a:endParaRPr sz="4300"/>
          </a:p>
          <a:p>
            <a:pPr indent="0" lvl="0" marL="0" rtl="0" algn="l">
              <a:spcBef>
                <a:spcPts val="0"/>
              </a:spcBef>
              <a:spcAft>
                <a:spcPts val="0"/>
              </a:spcAft>
              <a:buNone/>
            </a:pPr>
            <a:r>
              <a:t/>
            </a:r>
            <a:endParaRPr sz="4300"/>
          </a:p>
          <a:p>
            <a:pPr indent="0" lvl="0" marL="0" rtl="0" algn="l">
              <a:spcBef>
                <a:spcPts val="0"/>
              </a:spcBef>
              <a:spcAft>
                <a:spcPts val="0"/>
              </a:spcAft>
              <a:buNone/>
            </a:pPr>
            <a:r>
              <a:t/>
            </a:r>
            <a:endParaRPr/>
          </a:p>
        </p:txBody>
      </p:sp>
      <p:sp>
        <p:nvSpPr>
          <p:cNvPr id="78" name="Google Shape;78;p1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9" name="Google Shape;79;p16"/>
          <p:cNvSpPr txBox="1"/>
          <p:nvPr/>
        </p:nvSpPr>
        <p:spPr>
          <a:xfrm>
            <a:off x="438575" y="1403500"/>
            <a:ext cx="8523300" cy="28014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Proxima Nova"/>
              <a:buChar char="●"/>
            </a:pPr>
            <a:r>
              <a:rPr b="1" lang="en" sz="1300">
                <a:solidFill>
                  <a:schemeClr val="lt1"/>
                </a:solidFill>
                <a:latin typeface="Proxima Nova"/>
                <a:ea typeface="Proxima Nova"/>
                <a:cs typeface="Proxima Nova"/>
                <a:sym typeface="Proxima Nova"/>
              </a:rPr>
              <a:t>ENSURING EVERYONE can co-create &amp; participate in producing, consuming and learning quality CULTURAL NUTRITIOUS FOOD on their own terms REGARDLESS OF wealth, power and prestige ACROSS THE FOOD SYSTEM. </a:t>
            </a:r>
            <a:endParaRPr b="1" sz="1300">
              <a:solidFill>
                <a:schemeClr val="lt1"/>
              </a:solidFill>
              <a:latin typeface="Proxima Nova"/>
              <a:ea typeface="Proxima Nova"/>
              <a:cs typeface="Proxima Nova"/>
              <a:sym typeface="Proxima Nova"/>
            </a:endParaRPr>
          </a:p>
          <a:p>
            <a:pPr indent="0" lvl="0" marL="457200" rtl="0" algn="l">
              <a:spcBef>
                <a:spcPts val="0"/>
              </a:spcBef>
              <a:spcAft>
                <a:spcPts val="0"/>
              </a:spcAft>
              <a:buNone/>
            </a:pPr>
            <a:r>
              <a:t/>
            </a:r>
            <a:endParaRPr sz="1600">
              <a:solidFill>
                <a:schemeClr val="lt1"/>
              </a:solidFill>
              <a:latin typeface="Proxima Nova"/>
              <a:ea typeface="Proxima Nova"/>
              <a:cs typeface="Proxima Nova"/>
              <a:sym typeface="Proxima Nova"/>
            </a:endParaRPr>
          </a:p>
          <a:p>
            <a:pPr indent="-330200" lvl="0" marL="457200" rtl="0" algn="l">
              <a:spcBef>
                <a:spcPts val="0"/>
              </a:spcBef>
              <a:spcAft>
                <a:spcPts val="0"/>
              </a:spcAft>
              <a:buClr>
                <a:schemeClr val="lt1"/>
              </a:buClr>
              <a:buSzPts val="1600"/>
              <a:buFont typeface="Proxima Nova"/>
              <a:buChar char="●"/>
            </a:pPr>
            <a:r>
              <a:rPr lang="en" sz="1600">
                <a:solidFill>
                  <a:schemeClr val="lt1"/>
                </a:solidFill>
                <a:latin typeface="Proxima Nova"/>
                <a:ea typeface="Proxima Nova"/>
                <a:cs typeface="Proxima Nova"/>
                <a:sym typeface="Proxima Nova"/>
              </a:rPr>
              <a:t>Unequal nutrition outcomes are rooted in deeper inequities that arise from unjust systems and processes that structure everyday living conditions. </a:t>
            </a:r>
            <a:endParaRPr sz="1600">
              <a:solidFill>
                <a:schemeClr val="lt1"/>
              </a:solidFill>
              <a:latin typeface="Proxima Nova"/>
              <a:ea typeface="Proxima Nova"/>
              <a:cs typeface="Proxima Nova"/>
              <a:sym typeface="Proxima Nova"/>
            </a:endParaRPr>
          </a:p>
          <a:p>
            <a:pPr indent="0" lvl="0" marL="457200" rtl="0" algn="l">
              <a:spcBef>
                <a:spcPts val="0"/>
              </a:spcBef>
              <a:spcAft>
                <a:spcPts val="0"/>
              </a:spcAft>
              <a:buNone/>
            </a:pPr>
            <a:r>
              <a:t/>
            </a:r>
            <a:endParaRPr sz="1600">
              <a:solidFill>
                <a:schemeClr val="lt1"/>
              </a:solidFill>
              <a:latin typeface="Proxima Nova"/>
              <a:ea typeface="Proxima Nova"/>
              <a:cs typeface="Proxima Nova"/>
              <a:sym typeface="Proxima Nova"/>
            </a:endParaRPr>
          </a:p>
          <a:p>
            <a:pPr indent="-330200" lvl="0" marL="457200" rtl="0" algn="l">
              <a:spcBef>
                <a:spcPts val="0"/>
              </a:spcBef>
              <a:spcAft>
                <a:spcPts val="0"/>
              </a:spcAft>
              <a:buClr>
                <a:schemeClr val="lt1"/>
              </a:buClr>
              <a:buSzPts val="1600"/>
              <a:buFont typeface="Proxima Nova"/>
              <a:buChar char="●"/>
            </a:pPr>
            <a:r>
              <a:rPr lang="en" sz="1600">
                <a:solidFill>
                  <a:schemeClr val="lt1"/>
                </a:solidFill>
                <a:latin typeface="Proxima Nova"/>
                <a:ea typeface="Proxima Nova"/>
                <a:cs typeface="Proxima Nova"/>
                <a:sym typeface="Proxima Nova"/>
              </a:rPr>
              <a:t>Inequity affects people throughout the social hierarchy and is grounded in the marginalisation, stigmatisation or relative disempowerment of different individuals and groups. As the voices and ideas of marginalised people are unheard or ignored, their health and nutrition needs are not addressed.</a:t>
            </a:r>
            <a:endParaRPr sz="1600">
              <a:solidFill>
                <a:schemeClr val="lt1"/>
              </a:solidFill>
              <a:latin typeface="Proxima Nova"/>
              <a:ea typeface="Proxima Nova"/>
              <a:cs typeface="Proxima Nova"/>
              <a:sym typeface="Proxima Nova"/>
            </a:endParaRPr>
          </a:p>
        </p:txBody>
      </p:sp>
      <p:sp>
        <p:nvSpPr>
          <p:cNvPr id="80" name="Google Shape;80;p16"/>
          <p:cNvSpPr txBox="1"/>
          <p:nvPr/>
        </p:nvSpPr>
        <p:spPr>
          <a:xfrm>
            <a:off x="32775" y="4743300"/>
            <a:ext cx="775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Source: Global Nutrition Report 2020</a:t>
            </a:r>
            <a:endParaRPr>
              <a:solidFill>
                <a:schemeClr val="lt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87" name="Google Shape;87;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8" name="Google Shape;88;p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95" name="Google Shape;95;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6" name="Google Shape;96;p1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03" name="Google Shape;103;p1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4" name="Google Shape;104;p19"/>
          <p:cNvPicPr preferRelativeResize="0"/>
          <p:nvPr/>
        </p:nvPicPr>
        <p:blipFill>
          <a:blip r:embed="rId3">
            <a:alphaModFix/>
          </a:blip>
          <a:stretch>
            <a:fillRect/>
          </a:stretch>
        </p:blipFill>
        <p:spPr>
          <a:xfrm>
            <a:off x="3190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11" name="Google Shape;111;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2" name="Google Shape;112;p2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19" name="Google Shape;119;p2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0" name="Google Shape;120;p2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